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45.png" ContentType="image/png"/>
  <Override PartName="/ppt/media/image1.wmf" ContentType="image/x-wmf"/>
  <Override PartName="/ppt/media/image46.png" ContentType="image/png"/>
  <Override PartName="/ppt/media/OOXDiagramDataRels1_4.png" ContentType="image/png"/>
  <Override PartName="/ppt/media/image2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6.png" ContentType="image/png"/>
  <Override PartName="/ppt/media/image5.wmf" ContentType="image/x-wmf"/>
  <Override PartName="/ppt/media/OOXDiagramDrawingRels1_3.svg" ContentType="image/svg"/>
  <Override PartName="/ppt/media/image49.png" ContentType="image/png"/>
  <Override PartName="/ppt/media/image7.wmf" ContentType="image/x-wmf"/>
  <Override PartName="/ppt/media/OOXDiagramDrawingRels1_5.svg" ContentType="image/svg"/>
  <Override PartName="/ppt/media/image9.png" ContentType="image/png"/>
  <Override PartName="/ppt/media/image8.wmf" ContentType="image/x-wmf"/>
  <Override PartName="/ppt/media/image10.wmf" ContentType="image/x-wmf"/>
  <Override PartName="/ppt/media/OOXDiagramDataRels1_5.svg" ContentType="image/svg"/>
  <Override PartName="/ppt/media/image11.png" ContentType="image/png"/>
  <Override PartName="/ppt/media/image12.wmf" ContentType="image/x-wmf"/>
  <Override PartName="/ppt/media/OOXDiagramDataRels1_7.svg" ContentType="image/svg"/>
  <Override PartName="/ppt/media/image13.wmf" ContentType="image/x-wmf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OOXDiagramDrawingRels1_6.png" ContentType="image/png"/>
  <Override PartName="/ppt/media/OOXDiagramDataRels1_0.png" ContentType="image/png"/>
  <Override PartName="/ppt/media/image31.jpeg" ContentType="image/jpeg"/>
  <Override PartName="/ppt/media/image42.png" ContentType="image/png"/>
  <Override PartName="/ppt/media/OOXDiagramDataRels1_1.svg" ContentType="image/svg"/>
  <Override PartName="/ppt/media/OOXDiagramDataRels1_2.png" ContentType="image/png"/>
  <Override PartName="/ppt/media/image44.png" ContentType="image/png"/>
  <Override PartName="/ppt/media/OOXDiagramDataRels1_3.svg" ContentType="image/svg"/>
  <Override PartName="/ppt/media/image55.jpeg" ContentType="image/jpeg"/>
  <Override PartName="/ppt/media/OOXDiagramDataRels1_6.png" ContentType="image/png"/>
  <Override PartName="/ppt/media/image48.png" ContentType="image/png"/>
  <Override PartName="/ppt/media/OOXDiagramDrawingRels1_0.png" ContentType="image/png"/>
  <Override PartName="/ppt/media/image38.png" ContentType="image/png"/>
  <Override PartName="/ppt/media/OOXDiagramDrawingRels1_1.svg" ContentType="image/svg"/>
  <Override PartName="/ppt/media/OOXDiagramDrawingRels1_2.png" ContentType="image/png"/>
  <Override PartName="/ppt/media/image43.jpeg" ContentType="image/jpeg"/>
  <Override PartName="/ppt/media/OOXDiagramDrawingRels1_4.png" ContentType="image/png"/>
  <Override PartName="/ppt/media/OOXDiagramDrawingRels1_7.svg" ContentType="image/svg"/>
  <Override PartName="/ppt/media/image22.jpeg" ContentType="image/jpe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7.jpeg" ContentType="image/jpeg"/>
  <Override PartName="/ppt/media/image50.jpeg" ContentType="image/jpe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DD62-5BD1-4EA2-9255-A822C8502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893CB-ABFC-4F30-B5D8-836D978CC51E}">
      <dgm:prSet/>
      <dgm:spPr/>
      <dgm:t>
        <a:bodyPr/>
        <a:lstStyle/>
        <a:p>
          <a:r>
            <a:rPr lang="en-US"/>
            <a:t>Participate in all 12 sessions (live or on-demand) during the date range for the live series (January 18</a:t>
          </a:r>
          <a:r>
            <a:rPr lang="en-US" baseline="30000"/>
            <a:t>th</a:t>
          </a:r>
          <a:r>
            <a:rPr lang="en-US"/>
            <a:t> – March 17</a:t>
          </a:r>
          <a:r>
            <a:rPr lang="en-US" baseline="30000"/>
            <a:t>th</a:t>
          </a:r>
          <a:r>
            <a:rPr lang="en-US"/>
            <a:t>).</a:t>
          </a:r>
        </a:p>
      </dgm:t>
    </dgm:pt>
    <dgm:pt modelId="{28F24F4B-75EE-4C97-8429-8E1257C71A1B}" type="parTrans" cxnId="{B254F8A8-A068-4326-B3F8-20A3D82BBDA6}">
      <dgm:prSet/>
      <dgm:spPr/>
      <dgm:t>
        <a:bodyPr/>
        <a:lstStyle/>
        <a:p>
          <a:endParaRPr lang="en-US"/>
        </a:p>
      </dgm:t>
    </dgm:pt>
    <dgm:pt modelId="{E25811F7-50AA-4D9E-9032-832A41164885}" type="sibTrans" cxnId="{B254F8A8-A068-4326-B3F8-20A3D82BBDA6}">
      <dgm:prSet/>
      <dgm:spPr/>
      <dgm:t>
        <a:bodyPr/>
        <a:lstStyle/>
        <a:p>
          <a:endParaRPr lang="en-US"/>
        </a:p>
      </dgm:t>
    </dgm:pt>
    <dgm:pt modelId="{CB048D75-F719-48D3-BBAE-3344C1EB0D1F}">
      <dgm:prSet/>
      <dgm:spPr/>
      <dgm:t>
        <a:bodyPr/>
        <a:lstStyle/>
        <a:p>
          <a:r>
            <a:rPr lang="en-US"/>
            <a:t>Be an active member of CIN through engagement in the community.</a:t>
          </a:r>
        </a:p>
      </dgm:t>
    </dgm:pt>
    <dgm:pt modelId="{D8556A88-8153-490D-ADC7-F61A38DEB10B}" type="parTrans" cxnId="{49AFDE99-6549-41FF-A557-0A846F0B4C48}">
      <dgm:prSet/>
      <dgm:spPr/>
      <dgm:t>
        <a:bodyPr/>
        <a:lstStyle/>
        <a:p>
          <a:endParaRPr lang="en-US"/>
        </a:p>
      </dgm:t>
    </dgm:pt>
    <dgm:pt modelId="{60179D5D-7A0F-41EA-A1EF-E104A0064762}" type="sibTrans" cxnId="{49AFDE99-6549-41FF-A557-0A846F0B4C48}">
      <dgm:prSet/>
      <dgm:spPr/>
      <dgm:t>
        <a:bodyPr/>
        <a:lstStyle/>
        <a:p>
          <a:endParaRPr lang="en-US"/>
        </a:p>
      </dgm:t>
    </dgm:pt>
    <dgm:pt modelId="{EFF868EF-1CE5-4E71-8194-ACF84552629D}">
      <dgm:prSet/>
      <dgm:spPr/>
      <dgm:t>
        <a:bodyPr/>
        <a:lstStyle/>
        <a:p>
          <a:r>
            <a:rPr lang="en-US"/>
            <a:t>Be involved with a CompTIA training partner or an independent instructor teaching CompTIA certifications. </a:t>
          </a:r>
        </a:p>
      </dgm:t>
    </dgm:pt>
    <dgm:pt modelId="{2A11359D-41E8-41A2-BE19-6A6F1AC37E1B}" type="parTrans" cxnId="{7C4E6252-7070-4132-A7C1-6983A5FE2F09}">
      <dgm:prSet/>
      <dgm:spPr/>
      <dgm:t>
        <a:bodyPr/>
        <a:lstStyle/>
        <a:p>
          <a:endParaRPr lang="en-US"/>
        </a:p>
      </dgm:t>
    </dgm:pt>
    <dgm:pt modelId="{B44AFF10-9D3F-478B-AD1B-D401E6E955C5}" type="sibTrans" cxnId="{7C4E6252-7070-4132-A7C1-6983A5FE2F09}">
      <dgm:prSet/>
      <dgm:spPr/>
      <dgm:t>
        <a:bodyPr/>
        <a:lstStyle/>
        <a:p>
          <a:endParaRPr lang="en-US"/>
        </a:p>
      </dgm:t>
    </dgm:pt>
    <dgm:pt modelId="{A498E61C-7F2B-4E5E-A8FB-48299BDB2161}">
      <dgm:prSet/>
      <dgm:spPr/>
      <dgm:t>
        <a:bodyPr/>
        <a:lstStyle/>
        <a:p>
          <a:r>
            <a:rPr lang="en-US"/>
            <a:t>For questions or clarifications talk with your CompTIA Business Development Manager.</a:t>
          </a:r>
        </a:p>
      </dgm:t>
    </dgm:pt>
    <dgm:pt modelId="{88034172-2357-4D52-956C-B4C45C0FF1A8}" type="parTrans" cxnId="{D75E64A7-53E0-4FE6-AD13-84BC04A6F118}">
      <dgm:prSet/>
      <dgm:spPr/>
      <dgm:t>
        <a:bodyPr/>
        <a:lstStyle/>
        <a:p>
          <a:endParaRPr lang="en-US"/>
        </a:p>
      </dgm:t>
    </dgm:pt>
    <dgm:pt modelId="{BA1C398D-D1F6-4663-B5EB-B4C5E227A1D8}" type="sibTrans" cxnId="{D75E64A7-53E0-4FE6-AD13-84BC04A6F118}">
      <dgm:prSet/>
      <dgm:spPr/>
      <dgm:t>
        <a:bodyPr/>
        <a:lstStyle/>
        <a:p>
          <a:endParaRPr lang="en-US"/>
        </a:p>
      </dgm:t>
    </dgm:pt>
    <dgm:pt modelId="{D6C69A77-B30E-4547-849E-0E58E4FCE546}" type="pres">
      <dgm:prSet presAssocID="{538ADD62-5BD1-4EA2-9255-A822C85022B2}" presName="root" presStyleCnt="0">
        <dgm:presLayoutVars>
          <dgm:dir/>
          <dgm:resizeHandles val="exact"/>
        </dgm:presLayoutVars>
      </dgm:prSet>
      <dgm:spPr/>
    </dgm:pt>
    <dgm:pt modelId="{31571DA8-32A6-4210-AACD-74396EDF9059}" type="pres">
      <dgm:prSet presAssocID="{EC6893CB-ABFC-4F30-B5D8-836D978CC51E}" presName="compNode" presStyleCnt="0"/>
      <dgm:spPr/>
    </dgm:pt>
    <dgm:pt modelId="{9256AC6C-95E6-46E2-8A31-B48605629AAF}" type="pres">
      <dgm:prSet presAssocID="{EC6893CB-ABFC-4F30-B5D8-836D978CC51E}" presName="bgRect" presStyleLbl="bgShp" presStyleIdx="0" presStyleCnt="4"/>
      <dgm:spPr/>
    </dgm:pt>
    <dgm:pt modelId="{D57FA187-C9C1-4936-95E4-B6A1E0C30701}" type="pres">
      <dgm:prSet presAssocID="{EC6893CB-ABFC-4F30-B5D8-836D978CC5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0A7CEAA2-6748-49C4-A7CC-88EE699D910B}" type="pres">
      <dgm:prSet presAssocID="{EC6893CB-ABFC-4F30-B5D8-836D978CC51E}" presName="spaceRect" presStyleCnt="0"/>
      <dgm:spPr/>
    </dgm:pt>
    <dgm:pt modelId="{B718947C-C132-4256-AEE7-9B32849C4510}" type="pres">
      <dgm:prSet presAssocID="{EC6893CB-ABFC-4F30-B5D8-836D978CC51E}" presName="parTx" presStyleLbl="revTx" presStyleIdx="0" presStyleCnt="4">
        <dgm:presLayoutVars>
          <dgm:chMax val="0"/>
          <dgm:chPref val="0"/>
        </dgm:presLayoutVars>
      </dgm:prSet>
      <dgm:spPr/>
    </dgm:pt>
    <dgm:pt modelId="{44561D5D-41BD-4D75-9BCE-E04C8131CD8D}" type="pres">
      <dgm:prSet presAssocID="{E25811F7-50AA-4D9E-9032-832A41164885}" presName="sibTrans" presStyleCnt="0"/>
      <dgm:spPr/>
    </dgm:pt>
    <dgm:pt modelId="{F61E78CC-AA91-4195-A49F-A4551E293C72}" type="pres">
      <dgm:prSet presAssocID="{CB048D75-F719-48D3-BBAE-3344C1EB0D1F}" presName="compNode" presStyleCnt="0"/>
      <dgm:spPr/>
    </dgm:pt>
    <dgm:pt modelId="{456D64DD-6FC2-409E-9D54-CE843FEEA299}" type="pres">
      <dgm:prSet presAssocID="{CB048D75-F719-48D3-BBAE-3344C1EB0D1F}" presName="bgRect" presStyleLbl="bgShp" presStyleIdx="1" presStyleCnt="4"/>
      <dgm:spPr/>
    </dgm:pt>
    <dgm:pt modelId="{9A6D34F1-9881-4AB4-A354-8173040593BD}" type="pres">
      <dgm:prSet presAssocID="{CB048D75-F719-48D3-BBAE-3344C1EB0D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E50194B-36E1-4858-9662-61D2E3D3B831}" type="pres">
      <dgm:prSet presAssocID="{CB048D75-F719-48D3-BBAE-3344C1EB0D1F}" presName="spaceRect" presStyleCnt="0"/>
      <dgm:spPr/>
    </dgm:pt>
    <dgm:pt modelId="{AA6E77C4-7F39-444D-8642-71AF5EF71B49}" type="pres">
      <dgm:prSet presAssocID="{CB048D75-F719-48D3-BBAE-3344C1EB0D1F}" presName="parTx" presStyleLbl="revTx" presStyleIdx="1" presStyleCnt="4">
        <dgm:presLayoutVars>
          <dgm:chMax val="0"/>
          <dgm:chPref val="0"/>
        </dgm:presLayoutVars>
      </dgm:prSet>
      <dgm:spPr/>
    </dgm:pt>
    <dgm:pt modelId="{8FD950DD-09D0-42E3-90E2-E11A8C013B5D}" type="pres">
      <dgm:prSet presAssocID="{60179D5D-7A0F-41EA-A1EF-E104A0064762}" presName="sibTrans" presStyleCnt="0"/>
      <dgm:spPr/>
    </dgm:pt>
    <dgm:pt modelId="{948968F4-68E8-4FBD-9690-F3B349C55FE0}" type="pres">
      <dgm:prSet presAssocID="{EFF868EF-1CE5-4E71-8194-ACF84552629D}" presName="compNode" presStyleCnt="0"/>
      <dgm:spPr/>
    </dgm:pt>
    <dgm:pt modelId="{4CB476E7-EE60-475F-B677-0D1651394DED}" type="pres">
      <dgm:prSet presAssocID="{EFF868EF-1CE5-4E71-8194-ACF84552629D}" presName="bgRect" presStyleLbl="bgShp" presStyleIdx="2" presStyleCnt="4"/>
      <dgm:spPr/>
    </dgm:pt>
    <dgm:pt modelId="{EE7726B9-1EED-47B8-8273-9EE597E83F34}" type="pres">
      <dgm:prSet presAssocID="{EFF868EF-1CE5-4E71-8194-ACF845526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D0A5719-D85C-4AFD-B4D9-A4DE4C19CA4D}" type="pres">
      <dgm:prSet presAssocID="{EFF868EF-1CE5-4E71-8194-ACF84552629D}" presName="spaceRect" presStyleCnt="0"/>
      <dgm:spPr/>
    </dgm:pt>
    <dgm:pt modelId="{48AC1532-FBF9-424C-AC55-0E606DDB0A7C}" type="pres">
      <dgm:prSet presAssocID="{EFF868EF-1CE5-4E71-8194-ACF84552629D}" presName="parTx" presStyleLbl="revTx" presStyleIdx="2" presStyleCnt="4">
        <dgm:presLayoutVars>
          <dgm:chMax val="0"/>
          <dgm:chPref val="0"/>
        </dgm:presLayoutVars>
      </dgm:prSet>
      <dgm:spPr/>
    </dgm:pt>
    <dgm:pt modelId="{42189ACA-9A2F-4DA7-9E94-5F641E22CCE3}" type="pres">
      <dgm:prSet presAssocID="{B44AFF10-9D3F-478B-AD1B-D401E6E955C5}" presName="sibTrans" presStyleCnt="0"/>
      <dgm:spPr/>
    </dgm:pt>
    <dgm:pt modelId="{99E2BE82-9D64-4557-AA03-582454DA7757}" type="pres">
      <dgm:prSet presAssocID="{A498E61C-7F2B-4E5E-A8FB-48299BDB2161}" presName="compNode" presStyleCnt="0"/>
      <dgm:spPr/>
    </dgm:pt>
    <dgm:pt modelId="{38A288C1-A5D2-4563-B6A2-3BFF92CE55C1}" type="pres">
      <dgm:prSet presAssocID="{A498E61C-7F2B-4E5E-A8FB-48299BDB2161}" presName="bgRect" presStyleLbl="bgShp" presStyleIdx="3" presStyleCnt="4"/>
      <dgm:spPr/>
    </dgm:pt>
    <dgm:pt modelId="{422D9DE6-936B-4FE3-AD36-30BC5235688A}" type="pres">
      <dgm:prSet presAssocID="{A498E61C-7F2B-4E5E-A8FB-48299BDB21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413CF3F-3B03-4786-B583-1D1F050EC4A2}" type="pres">
      <dgm:prSet presAssocID="{A498E61C-7F2B-4E5E-A8FB-48299BDB2161}" presName="spaceRect" presStyleCnt="0"/>
      <dgm:spPr/>
    </dgm:pt>
    <dgm:pt modelId="{B317C8D6-C947-49A7-B58D-D949886F1F79}" type="pres">
      <dgm:prSet presAssocID="{A498E61C-7F2B-4E5E-A8FB-48299BDB21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363407-0BAB-48EF-B2EA-1721FE9C2A7F}" type="presOf" srcId="{CB048D75-F719-48D3-BBAE-3344C1EB0D1F}" destId="{AA6E77C4-7F39-444D-8642-71AF5EF71B49}" srcOrd="0" destOrd="0" presId="urn:microsoft.com/office/officeart/2018/2/layout/IconVerticalSolidList"/>
    <dgm:cxn modelId="{528FF942-6CF8-4EE0-BBDC-8DB1666705D5}" type="presOf" srcId="{EC6893CB-ABFC-4F30-B5D8-836D978CC51E}" destId="{B718947C-C132-4256-AEE7-9B32849C4510}" srcOrd="0" destOrd="0" presId="urn:microsoft.com/office/officeart/2018/2/layout/IconVerticalSolidList"/>
    <dgm:cxn modelId="{1D7DE969-EBDD-407E-AC85-195D29E20708}" type="presOf" srcId="{EFF868EF-1CE5-4E71-8194-ACF84552629D}" destId="{48AC1532-FBF9-424C-AC55-0E606DDB0A7C}" srcOrd="0" destOrd="0" presId="urn:microsoft.com/office/officeart/2018/2/layout/IconVerticalSolidList"/>
    <dgm:cxn modelId="{7C4E6252-7070-4132-A7C1-6983A5FE2F09}" srcId="{538ADD62-5BD1-4EA2-9255-A822C85022B2}" destId="{EFF868EF-1CE5-4E71-8194-ACF84552629D}" srcOrd="2" destOrd="0" parTransId="{2A11359D-41E8-41A2-BE19-6A6F1AC37E1B}" sibTransId="{B44AFF10-9D3F-478B-AD1B-D401E6E955C5}"/>
    <dgm:cxn modelId="{FBBFCA92-F989-4CD8-96CD-5A11D184A9F8}" type="presOf" srcId="{A498E61C-7F2B-4E5E-A8FB-48299BDB2161}" destId="{B317C8D6-C947-49A7-B58D-D949886F1F79}" srcOrd="0" destOrd="0" presId="urn:microsoft.com/office/officeart/2018/2/layout/IconVerticalSolidList"/>
    <dgm:cxn modelId="{49AFDE99-6549-41FF-A557-0A846F0B4C48}" srcId="{538ADD62-5BD1-4EA2-9255-A822C85022B2}" destId="{CB048D75-F719-48D3-BBAE-3344C1EB0D1F}" srcOrd="1" destOrd="0" parTransId="{D8556A88-8153-490D-ADC7-F61A38DEB10B}" sibTransId="{60179D5D-7A0F-41EA-A1EF-E104A0064762}"/>
    <dgm:cxn modelId="{D75E64A7-53E0-4FE6-AD13-84BC04A6F118}" srcId="{538ADD62-5BD1-4EA2-9255-A822C85022B2}" destId="{A498E61C-7F2B-4E5E-A8FB-48299BDB2161}" srcOrd="3" destOrd="0" parTransId="{88034172-2357-4D52-956C-B4C45C0FF1A8}" sibTransId="{BA1C398D-D1F6-4663-B5EB-B4C5E227A1D8}"/>
    <dgm:cxn modelId="{B254F8A8-A068-4326-B3F8-20A3D82BBDA6}" srcId="{538ADD62-5BD1-4EA2-9255-A822C85022B2}" destId="{EC6893CB-ABFC-4F30-B5D8-836D978CC51E}" srcOrd="0" destOrd="0" parTransId="{28F24F4B-75EE-4C97-8429-8E1257C71A1B}" sibTransId="{E25811F7-50AA-4D9E-9032-832A41164885}"/>
    <dgm:cxn modelId="{C32E01BD-4D32-4FA9-A863-CE92C109675F}" type="presOf" srcId="{538ADD62-5BD1-4EA2-9255-A822C85022B2}" destId="{D6C69A77-B30E-4547-849E-0E58E4FCE546}" srcOrd="0" destOrd="0" presId="urn:microsoft.com/office/officeart/2018/2/layout/IconVerticalSolidList"/>
    <dgm:cxn modelId="{C1D52F70-A049-4A9A-A36B-7BDC04B8407F}" type="presParOf" srcId="{D6C69A77-B30E-4547-849E-0E58E4FCE546}" destId="{31571DA8-32A6-4210-AACD-74396EDF9059}" srcOrd="0" destOrd="0" presId="urn:microsoft.com/office/officeart/2018/2/layout/IconVerticalSolidList"/>
    <dgm:cxn modelId="{7717BA1F-77D5-4166-B859-C16E1BA79A79}" type="presParOf" srcId="{31571DA8-32A6-4210-AACD-74396EDF9059}" destId="{9256AC6C-95E6-46E2-8A31-B48605629AAF}" srcOrd="0" destOrd="0" presId="urn:microsoft.com/office/officeart/2018/2/layout/IconVerticalSolidList"/>
    <dgm:cxn modelId="{9BED8FFD-C137-4B39-9E57-ABF380F1AC87}" type="presParOf" srcId="{31571DA8-32A6-4210-AACD-74396EDF9059}" destId="{D57FA187-C9C1-4936-95E4-B6A1E0C30701}" srcOrd="1" destOrd="0" presId="urn:microsoft.com/office/officeart/2018/2/layout/IconVerticalSolidList"/>
    <dgm:cxn modelId="{CD4EC320-92FB-4715-8848-FECB5AD27BDA}" type="presParOf" srcId="{31571DA8-32A6-4210-AACD-74396EDF9059}" destId="{0A7CEAA2-6748-49C4-A7CC-88EE699D910B}" srcOrd="2" destOrd="0" presId="urn:microsoft.com/office/officeart/2018/2/layout/IconVerticalSolidList"/>
    <dgm:cxn modelId="{DD831885-6E9A-4A5B-A7A4-644C1116E2AD}" type="presParOf" srcId="{31571DA8-32A6-4210-AACD-74396EDF9059}" destId="{B718947C-C132-4256-AEE7-9B32849C4510}" srcOrd="3" destOrd="0" presId="urn:microsoft.com/office/officeart/2018/2/layout/IconVerticalSolidList"/>
    <dgm:cxn modelId="{58FABBEB-DF73-48A1-A5BA-FFDF0B7E32A4}" type="presParOf" srcId="{D6C69A77-B30E-4547-849E-0E58E4FCE546}" destId="{44561D5D-41BD-4D75-9BCE-E04C8131CD8D}" srcOrd="1" destOrd="0" presId="urn:microsoft.com/office/officeart/2018/2/layout/IconVerticalSolidList"/>
    <dgm:cxn modelId="{358441AD-9CA7-48B1-93D7-E224D1985BFD}" type="presParOf" srcId="{D6C69A77-B30E-4547-849E-0E58E4FCE546}" destId="{F61E78CC-AA91-4195-A49F-A4551E293C72}" srcOrd="2" destOrd="0" presId="urn:microsoft.com/office/officeart/2018/2/layout/IconVerticalSolidList"/>
    <dgm:cxn modelId="{C32023A0-9633-499A-8340-EFD2B0FA1841}" type="presParOf" srcId="{F61E78CC-AA91-4195-A49F-A4551E293C72}" destId="{456D64DD-6FC2-409E-9D54-CE843FEEA299}" srcOrd="0" destOrd="0" presId="urn:microsoft.com/office/officeart/2018/2/layout/IconVerticalSolidList"/>
    <dgm:cxn modelId="{BB9665CB-43DC-4BB5-A7ED-32F61C183E42}" type="presParOf" srcId="{F61E78CC-AA91-4195-A49F-A4551E293C72}" destId="{9A6D34F1-9881-4AB4-A354-8173040593BD}" srcOrd="1" destOrd="0" presId="urn:microsoft.com/office/officeart/2018/2/layout/IconVerticalSolidList"/>
    <dgm:cxn modelId="{DAD0962D-5162-498B-94F5-10A8F119127C}" type="presParOf" srcId="{F61E78CC-AA91-4195-A49F-A4551E293C72}" destId="{2E50194B-36E1-4858-9662-61D2E3D3B831}" srcOrd="2" destOrd="0" presId="urn:microsoft.com/office/officeart/2018/2/layout/IconVerticalSolidList"/>
    <dgm:cxn modelId="{70E4EB6F-99C5-4B79-A0FE-C62A0DC0E2B7}" type="presParOf" srcId="{F61E78CC-AA91-4195-A49F-A4551E293C72}" destId="{AA6E77C4-7F39-444D-8642-71AF5EF71B49}" srcOrd="3" destOrd="0" presId="urn:microsoft.com/office/officeart/2018/2/layout/IconVerticalSolidList"/>
    <dgm:cxn modelId="{1DB39AE7-C572-4F40-9E2B-13D47FD435F7}" type="presParOf" srcId="{D6C69A77-B30E-4547-849E-0E58E4FCE546}" destId="{8FD950DD-09D0-42E3-90E2-E11A8C013B5D}" srcOrd="3" destOrd="0" presId="urn:microsoft.com/office/officeart/2018/2/layout/IconVerticalSolidList"/>
    <dgm:cxn modelId="{F7DFE167-0E7C-4827-983E-A241C3D4BC6D}" type="presParOf" srcId="{D6C69A77-B30E-4547-849E-0E58E4FCE546}" destId="{948968F4-68E8-4FBD-9690-F3B349C55FE0}" srcOrd="4" destOrd="0" presId="urn:microsoft.com/office/officeart/2018/2/layout/IconVerticalSolidList"/>
    <dgm:cxn modelId="{CDEDFA46-9AA2-4EF9-86F3-213F89C4495D}" type="presParOf" srcId="{948968F4-68E8-4FBD-9690-F3B349C55FE0}" destId="{4CB476E7-EE60-475F-B677-0D1651394DED}" srcOrd="0" destOrd="0" presId="urn:microsoft.com/office/officeart/2018/2/layout/IconVerticalSolidList"/>
    <dgm:cxn modelId="{71CA3120-895A-457D-ACF0-59012D9E60E5}" type="presParOf" srcId="{948968F4-68E8-4FBD-9690-F3B349C55FE0}" destId="{EE7726B9-1EED-47B8-8273-9EE597E83F34}" srcOrd="1" destOrd="0" presId="urn:microsoft.com/office/officeart/2018/2/layout/IconVerticalSolidList"/>
    <dgm:cxn modelId="{48CFF971-4F53-489F-ACDB-EA7C6690E2E4}" type="presParOf" srcId="{948968F4-68E8-4FBD-9690-F3B349C55FE0}" destId="{AD0A5719-D85C-4AFD-B4D9-A4DE4C19CA4D}" srcOrd="2" destOrd="0" presId="urn:microsoft.com/office/officeart/2018/2/layout/IconVerticalSolidList"/>
    <dgm:cxn modelId="{30F5AC34-43ED-4580-B061-C997BA28550F}" type="presParOf" srcId="{948968F4-68E8-4FBD-9690-F3B349C55FE0}" destId="{48AC1532-FBF9-424C-AC55-0E606DDB0A7C}" srcOrd="3" destOrd="0" presId="urn:microsoft.com/office/officeart/2018/2/layout/IconVerticalSolidList"/>
    <dgm:cxn modelId="{D941BE12-B1D6-4938-AAB5-74CFE9F5F64B}" type="presParOf" srcId="{D6C69A77-B30E-4547-849E-0E58E4FCE546}" destId="{42189ACA-9A2F-4DA7-9E94-5F641E22CCE3}" srcOrd="5" destOrd="0" presId="urn:microsoft.com/office/officeart/2018/2/layout/IconVerticalSolidList"/>
    <dgm:cxn modelId="{6487C53B-C28C-4451-B3F9-FDB197EFB3B8}" type="presParOf" srcId="{D6C69A77-B30E-4547-849E-0E58E4FCE546}" destId="{99E2BE82-9D64-4557-AA03-582454DA7757}" srcOrd="6" destOrd="0" presId="urn:microsoft.com/office/officeart/2018/2/layout/IconVerticalSolidList"/>
    <dgm:cxn modelId="{0CE8E1DC-29F9-4CFA-804B-D3724F300D73}" type="presParOf" srcId="{99E2BE82-9D64-4557-AA03-582454DA7757}" destId="{38A288C1-A5D2-4563-B6A2-3BFF92CE55C1}" srcOrd="0" destOrd="0" presId="urn:microsoft.com/office/officeart/2018/2/layout/IconVerticalSolidList"/>
    <dgm:cxn modelId="{536972D1-FE06-4ABB-8D01-F5AEC5221B01}" type="presParOf" srcId="{99E2BE82-9D64-4557-AA03-582454DA7757}" destId="{422D9DE6-936B-4FE3-AD36-30BC5235688A}" srcOrd="1" destOrd="0" presId="urn:microsoft.com/office/officeart/2018/2/layout/IconVerticalSolidList"/>
    <dgm:cxn modelId="{097BDD09-BEF3-41D9-AE73-E01544D86507}" type="presParOf" srcId="{99E2BE82-9D64-4557-AA03-582454DA7757}" destId="{C413CF3F-3B03-4786-B583-1D1F050EC4A2}" srcOrd="2" destOrd="0" presId="urn:microsoft.com/office/officeart/2018/2/layout/IconVerticalSolidList"/>
    <dgm:cxn modelId="{5144FD62-E30B-459F-B882-0713875959B7}" type="presParOf" srcId="{99E2BE82-9D64-4557-AA03-582454DA7757}" destId="{B317C8D6-C947-49A7-B58D-D949886F1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AC6C-95E6-46E2-8A31-B48605629AAF}">
      <dsp:nvSpPr>
        <dsp:cNvPr id="0" name=""/>
        <dsp:cNvSpPr/>
      </dsp:nvSpPr>
      <dsp:spPr>
        <a:xfrm>
          <a:off x="0" y="1991"/>
          <a:ext cx="4045021" cy="68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A187-C9C1-4936-95E4-B6A1E0C30701}">
      <dsp:nvSpPr>
        <dsp:cNvPr id="0" name=""/>
        <dsp:cNvSpPr/>
      </dsp:nvSpPr>
      <dsp:spPr>
        <a:xfrm>
          <a:off x="208374" y="156980"/>
          <a:ext cx="379232" cy="378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8947C-C132-4256-AEE7-9B32849C4510}">
      <dsp:nvSpPr>
        <dsp:cNvPr id="0" name=""/>
        <dsp:cNvSpPr/>
      </dsp:nvSpPr>
      <dsp:spPr>
        <a:xfrm>
          <a:off x="795981" y="1991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Participate in all 12 sessions (live or on-demand) during the date range for the live series (January 18</a:t>
          </a:r>
          <a:r>
            <a:rPr lang="en-US" sz="1400" kern="1200" baseline="30000"/>
            <a:t>th</a:t>
          </a:r>
          <a:r>
            <a:rPr lang="en-US" sz="1400" kern="1200"/>
            <a:t> – March 17</a:t>
          </a:r>
          <a:r>
            <a:rPr lang="en-US" sz="1400" kern="1200" baseline="30000"/>
            <a:t>th</a:t>
          </a:r>
          <a:r>
            <a:rPr lang="en-US" sz="1400" kern="1200"/>
            <a:t>).</a:t>
          </a:r>
        </a:p>
      </dsp:txBody>
      <dsp:txXfrm>
        <a:off x="795981" y="1991"/>
        <a:ext cx="3072151" cy="689514"/>
      </dsp:txXfrm>
    </dsp:sp>
    <dsp:sp modelId="{456D64DD-6FC2-409E-9D54-CE843FEEA299}">
      <dsp:nvSpPr>
        <dsp:cNvPr id="0" name=""/>
        <dsp:cNvSpPr/>
      </dsp:nvSpPr>
      <dsp:spPr>
        <a:xfrm>
          <a:off x="0" y="858660"/>
          <a:ext cx="4045021" cy="688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34F1-9881-4AB4-A354-8173040593BD}">
      <dsp:nvSpPr>
        <dsp:cNvPr id="0" name=""/>
        <dsp:cNvSpPr/>
      </dsp:nvSpPr>
      <dsp:spPr>
        <a:xfrm>
          <a:off x="208374" y="1013649"/>
          <a:ext cx="379232" cy="378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77C4-7F39-444D-8642-71AF5EF71B49}">
      <dsp:nvSpPr>
        <dsp:cNvPr id="0" name=""/>
        <dsp:cNvSpPr/>
      </dsp:nvSpPr>
      <dsp:spPr>
        <a:xfrm>
          <a:off x="795981" y="858660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an active member of CIN through engagement in the community.</a:t>
          </a:r>
        </a:p>
      </dsp:txBody>
      <dsp:txXfrm>
        <a:off x="795981" y="858660"/>
        <a:ext cx="3072151" cy="689514"/>
      </dsp:txXfrm>
    </dsp:sp>
    <dsp:sp modelId="{4CB476E7-EE60-475F-B677-0D1651394DED}">
      <dsp:nvSpPr>
        <dsp:cNvPr id="0" name=""/>
        <dsp:cNvSpPr/>
      </dsp:nvSpPr>
      <dsp:spPr>
        <a:xfrm>
          <a:off x="0" y="1715329"/>
          <a:ext cx="4045021" cy="688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6B9-1EED-47B8-8273-9EE597E83F34}">
      <dsp:nvSpPr>
        <dsp:cNvPr id="0" name=""/>
        <dsp:cNvSpPr/>
      </dsp:nvSpPr>
      <dsp:spPr>
        <a:xfrm>
          <a:off x="208374" y="1870318"/>
          <a:ext cx="379232" cy="3788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1532-FBF9-424C-AC55-0E606DDB0A7C}">
      <dsp:nvSpPr>
        <dsp:cNvPr id="0" name=""/>
        <dsp:cNvSpPr/>
      </dsp:nvSpPr>
      <dsp:spPr>
        <a:xfrm>
          <a:off x="795981" y="1715329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involved with a CompTIA training partner or an independent instructor teaching CompTIA certifications. </a:t>
          </a:r>
        </a:p>
      </dsp:txBody>
      <dsp:txXfrm>
        <a:off x="795981" y="1715329"/>
        <a:ext cx="3072151" cy="689514"/>
      </dsp:txXfrm>
    </dsp:sp>
    <dsp:sp modelId="{38A288C1-A5D2-4563-B6A2-3BFF92CE55C1}">
      <dsp:nvSpPr>
        <dsp:cNvPr id="0" name=""/>
        <dsp:cNvSpPr/>
      </dsp:nvSpPr>
      <dsp:spPr>
        <a:xfrm>
          <a:off x="0" y="2571998"/>
          <a:ext cx="4045021" cy="688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9DE6-936B-4FE3-AD36-30BC5235688A}">
      <dsp:nvSpPr>
        <dsp:cNvPr id="0" name=""/>
        <dsp:cNvSpPr/>
      </dsp:nvSpPr>
      <dsp:spPr>
        <a:xfrm>
          <a:off x="208374" y="2726987"/>
          <a:ext cx="379232" cy="3788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8D6-C947-49A7-B58D-D949886F1F79}">
      <dsp:nvSpPr>
        <dsp:cNvPr id="0" name=""/>
        <dsp:cNvSpPr/>
      </dsp:nvSpPr>
      <dsp:spPr>
        <a:xfrm>
          <a:off x="795981" y="2571998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questions or clarifications talk with your CompTIA Business Development Manager.</a:t>
          </a:r>
        </a:p>
      </dsp:txBody>
      <dsp:txXfrm>
        <a:off x="795981" y="2571998"/>
        <a:ext cx="3072151" cy="68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A8ED479-ADB5-46BC-B540-2F561733E03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720" cy="3426840"/>
          </a:xfrm>
          <a:prstGeom prst="rect">
            <a:avLst/>
          </a:prstGeom>
        </p:spPr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58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53BA18C-4A0D-4E68-87B6-D7B9A54AD5C8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331560"/>
            <a:ext cx="8227440" cy="2742480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7" descr="CompTIA_logo.wmf"/>
          <p:cNvPicPr/>
          <p:nvPr/>
        </p:nvPicPr>
        <p:blipFill>
          <a:blip r:embed="rId2"/>
          <a:stretch/>
        </p:blipFill>
        <p:spPr>
          <a:xfrm>
            <a:off x="3697200" y="4369320"/>
            <a:ext cx="1682640" cy="3582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3436920" y="4767120"/>
            <a:ext cx="4998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74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920" cy="129240"/>
          </a:xfrm>
          <a:prstGeom prst="rect">
            <a:avLst/>
          </a:prstGeom>
          <a:ln>
            <a:noFill/>
          </a:ln>
        </p:spPr>
      </p:pic>
      <p:pic>
        <p:nvPicPr>
          <p:cNvPr id="375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7120" cy="627120"/>
          </a:xfrm>
          <a:prstGeom prst="rect">
            <a:avLst/>
          </a:prstGeom>
          <a:ln>
            <a:noFill/>
          </a:ln>
        </p:spPr>
      </p:pic>
      <p:sp>
        <p:nvSpPr>
          <p:cNvPr id="376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691000" y="4767120"/>
            <a:ext cx="5731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3" name="Picture 4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2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400" cy="5004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691000" y="4767120"/>
            <a:ext cx="5731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24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4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400" cy="50040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66" name="Picture 7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07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208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49" name="Picture 6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250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25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457200" y="331560"/>
            <a:ext cx="8227440" cy="432288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1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2957400" y="4767120"/>
            <a:ext cx="54655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32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333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33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8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9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8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6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mailto:jstanger@comptia.org" TargetMode="Externa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57200" y="3158640"/>
            <a:ext cx="8227440" cy="6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XK0-005 TTT Session 3: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457200" y="3781800"/>
            <a:ext cx="639864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Domains 1.4 (Services) and 1.5 (Networking)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8881920" y="4767120"/>
            <a:ext cx="25992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277A253-BC19-45F2-8C72-8CC1CDDE76D9}" type="slidenum">
              <a:rPr b="0" lang="en-US" sz="68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680" spc="-1" strike="noStrike">
              <a:latin typeface="Arial"/>
            </a:endParaRPr>
          </a:p>
        </p:txBody>
      </p:sp>
      <p:sp>
        <p:nvSpPr>
          <p:cNvPr id="423" name="CustomShape 4"/>
          <p:cNvSpPr/>
          <p:nvPr/>
        </p:nvSpPr>
        <p:spPr>
          <a:xfrm>
            <a:off x="455400" y="3047040"/>
            <a:ext cx="5739840" cy="9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5"/>
          <p:cNvSpPr/>
          <p:nvPr/>
        </p:nvSpPr>
        <p:spPr>
          <a:xfrm>
            <a:off x="1150200" y="4261680"/>
            <a:ext cx="4798440" cy="22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July 18, 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25" name="Picture 2" descr=""/>
          <p:cNvPicPr/>
          <p:nvPr/>
        </p:nvPicPr>
        <p:blipFill>
          <a:blip r:embed="rId1"/>
          <a:stretch/>
        </p:blipFill>
        <p:spPr>
          <a:xfrm>
            <a:off x="6197760" y="4493160"/>
            <a:ext cx="231480" cy="195120"/>
          </a:xfrm>
          <a:prstGeom prst="rect">
            <a:avLst/>
          </a:prstGeom>
          <a:ln>
            <a:noFill/>
          </a:ln>
        </p:spPr>
      </p:pic>
      <p:sp>
        <p:nvSpPr>
          <p:cNvPr id="426" name="CustomShape 6"/>
          <p:cNvSpPr/>
          <p:nvPr/>
        </p:nvSpPr>
        <p:spPr>
          <a:xfrm>
            <a:off x="6498360" y="4435560"/>
            <a:ext cx="264348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@TeachCompTIA    #LinuxPlusTTT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27" name="Picture 17" descr="A picture containing sitting, black, white&#10;&#10;Description automatically generated"/>
          <p:cNvPicPr/>
          <p:nvPr/>
        </p:nvPicPr>
        <p:blipFill>
          <a:blip r:embed="rId2"/>
          <a:stretch/>
        </p:blipFill>
        <p:spPr>
          <a:xfrm>
            <a:off x="455040" y="331920"/>
            <a:ext cx="6642000" cy="2212560"/>
          </a:xfrm>
          <a:prstGeom prst="rect">
            <a:avLst/>
          </a:prstGeom>
          <a:ln>
            <a:noFill/>
          </a:ln>
        </p:spPr>
      </p:pic>
      <p:pic>
        <p:nvPicPr>
          <p:cNvPr id="428" name="Picture 8" descr="Logo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355360" y="-9756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867937F-3876-4055-A2E6-91C3BF5CD33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169560" y="1342080"/>
            <a:ext cx="8857440" cy="312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System services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systemctl - utility which is used for examining and controlling the systemd system and service manager. Syntax = systemctl subcommand argument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stop -  systemctl stop {servicename}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start - systemctl start {servicename}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restart - systemctl restart {servicename}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status - systemctl status {servicename} (Note: is-active / is-enabled)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enable - systemctl enable {servicename} (Loads at start up)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disable - systemctl disable {servicename} (Will NOT load at start up)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mask - systemctl mask {servicename} (Prevents other calls)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(Note: Tab key twice after systemctl will show list of sub commands)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1A4B932-0BF9-42D0-AFB9-4665D5199D5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7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Scheduling services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cron – Job scheduler like Task Scheduler on Windows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crontab – Both the command (view or edit the table of commands to be run by cron) and file (file with cron jobs)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at – Similar to cron, except its jobs only run once,  use cron for recurring jobs.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08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19A3517-0DED-4D91-A00C-6EFA0658188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Kill signals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SIGTERM – basically asked the program to terminate nicely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SIGKILL – simply shuts the program down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SIGHUP – commonly used to cause a process to restart and reread its configuration file(s).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550F1D5-438B-4BC6-A2DC-572384E68D1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Listing processes and open files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top – task manager utility which displays CPU and memory information.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ps – displays currently running programs for either the user or the entire system based on options.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lsof - “list open files” shows open files and processes using them.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htop – alternative to the top command.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1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0F4CC55-4321-42B6-9334-E409174634AF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457200" y="1200240"/>
            <a:ext cx="425376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What are some of the biggest  reasons for using and the most common use cases for the process commands on the previous slide?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5850000" y="1367280"/>
            <a:ext cx="190260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518" name="CustomShape 4"/>
          <p:cNvSpPr/>
          <p:nvPr/>
        </p:nvSpPr>
        <p:spPr>
          <a:xfrm>
            <a:off x="5187960" y="1200240"/>
            <a:ext cx="3496680" cy="319320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2280692" t="0" r="2280692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Setting priorities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nice – utility that lets you run / start a program with more or less CPU / Priority than other programs.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renice – utility used to change the priority of running programs.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AF2591C-2D9F-4963-ABDA-1872ECCE1D3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states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Zombie – process which has exited but not been cleaned up from process table by parent process.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Sleeping – two types, interruptable and uninterruptable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Running – active process (is also runnable which is process queued to run by not yet started)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Stopped – better thought of as a suspended process, maybe due to being the background waiting on data.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C14B6D8-837B-4193-B938-0A32D1DF9D6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Job control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bg – background command, places foreground jobs in the background.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fg – foreground command, places background jobs in the foreground.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jobs – command used to list jobs running in the background and foreground.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Ctrl+Z – keyboard shortcut effectively like bg.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Ctrl+C – used to cancel or terminate a running program.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Ctrl+D – shortcut to log out of an interface such as a BASH shell.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7B6A3E5-3E9C-4234-AEB8-6820A4D713A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1.4 - Given a scenario, configure and use the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appropriate processes and services.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2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Process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pgrep – grep for processes showing IDs based on criteria.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pkill – similar to the above, but for sending signals to running processes.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pidof – find process IDs of named programs.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8C98B69-31CC-4228-A71F-BE1C47D8AF4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DF8627D-34C7-4C02-A0D4-A5FF837C7E4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3133440" y="178308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1" name="CustomShape 3"/>
          <p:cNvSpPr/>
          <p:nvPr/>
        </p:nvSpPr>
        <p:spPr>
          <a:xfrm>
            <a:off x="2833200" y="1521720"/>
            <a:ext cx="5979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Slides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 flipV="1">
            <a:off x="2397240" y="290232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3" name="CustomShape 5"/>
          <p:cNvSpPr/>
          <p:nvPr/>
        </p:nvSpPr>
        <p:spPr>
          <a:xfrm>
            <a:off x="5319720" y="178308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4" name="CustomShape 6"/>
          <p:cNvSpPr/>
          <p:nvPr/>
        </p:nvSpPr>
        <p:spPr>
          <a:xfrm>
            <a:off x="1212120" y="149796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Multimedia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35" name="CustomShape 7"/>
          <p:cNvSpPr/>
          <p:nvPr/>
        </p:nvSpPr>
        <p:spPr>
          <a:xfrm>
            <a:off x="4322160" y="1489320"/>
            <a:ext cx="5979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36" name="CustomShape 8"/>
          <p:cNvSpPr/>
          <p:nvPr/>
        </p:nvSpPr>
        <p:spPr>
          <a:xfrm flipV="1">
            <a:off x="3879720" y="289008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7" name="CustomShape 9"/>
          <p:cNvSpPr/>
          <p:nvPr/>
        </p:nvSpPr>
        <p:spPr>
          <a:xfrm>
            <a:off x="3300480" y="3225600"/>
            <a:ext cx="13194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Resources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38" name="CustomShape 10"/>
          <p:cNvSpPr/>
          <p:nvPr/>
        </p:nvSpPr>
        <p:spPr>
          <a:xfrm>
            <a:off x="1638000" y="177480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9" name="CustomShape 11"/>
          <p:cNvSpPr/>
          <p:nvPr/>
        </p:nvSpPr>
        <p:spPr>
          <a:xfrm>
            <a:off x="4889520" y="1480320"/>
            <a:ext cx="8694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ON24 Help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40" name="CustomShape 12"/>
          <p:cNvSpPr/>
          <p:nvPr/>
        </p:nvSpPr>
        <p:spPr>
          <a:xfrm flipV="1">
            <a:off x="6108120" y="289008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1" name="CustomShape 13"/>
          <p:cNvSpPr/>
          <p:nvPr/>
        </p:nvSpPr>
        <p:spPr>
          <a:xfrm>
            <a:off x="5628240" y="325944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Group Chat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>
            <a:off x="4595040" y="177480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3" name="CustomShape 15"/>
          <p:cNvSpPr/>
          <p:nvPr/>
        </p:nvSpPr>
        <p:spPr>
          <a:xfrm>
            <a:off x="2160360" y="3221280"/>
            <a:ext cx="5292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Q&amp;A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44" name="CustomShape 16"/>
          <p:cNvSpPr/>
          <p:nvPr/>
        </p:nvSpPr>
        <p:spPr>
          <a:xfrm flipV="1">
            <a:off x="7598160" y="290232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5" name="CustomShape 17"/>
          <p:cNvSpPr/>
          <p:nvPr/>
        </p:nvSpPr>
        <p:spPr>
          <a:xfrm>
            <a:off x="6328440" y="1321200"/>
            <a:ext cx="12218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Certificate of Attendance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446" name="CustomShape 18"/>
          <p:cNvSpPr/>
          <p:nvPr/>
        </p:nvSpPr>
        <p:spPr>
          <a:xfrm>
            <a:off x="6816240" y="176616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7" name="CustomShape 19"/>
          <p:cNvSpPr/>
          <p:nvPr/>
        </p:nvSpPr>
        <p:spPr>
          <a:xfrm>
            <a:off x="7319520" y="323712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Survey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448" name="Picture 4" descr=""/>
          <p:cNvPicPr/>
          <p:nvPr/>
        </p:nvPicPr>
        <p:blipFill>
          <a:blip r:embed="rId1"/>
          <a:stretch/>
        </p:blipFill>
        <p:spPr>
          <a:xfrm>
            <a:off x="1247400" y="2154240"/>
            <a:ext cx="6775560" cy="67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1.5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33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2CEE424-10EC-45E4-97CE-8973C564975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34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A802C1D-11F9-4B38-883D-AEE1D6B99DF7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163080" y="1233000"/>
            <a:ext cx="8870040" cy="326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Interface management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iproute2 tools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ip – used to show or manipulate routing, devices, policy routing, and tunnels (replaced similar utilities from the net tools suite).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ss – similar to netstat, dumps socket information.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NetworkManager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nmcli – command line tool to control NetworkManager and report network status.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D57B0AFA-C2D3-4F1F-8614-D6465409C77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2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Interface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net-tools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ifconfig – replaced by ip addr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ifcfg – files which control network devices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hostname – can be used to determine and set hostname of system (Note: /etc/hostname file)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arp – replaced by ip neigh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route – replaced by ip route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/etc/sysconfig/network-scripts/ - common one is: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/etc/sysconfig/network-scripts/ifcfg-eth0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3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2AB5D45-3D8F-466D-B2F9-35A80B989D7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7200" y="1200240"/>
            <a:ext cx="425376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Are you still using net tools utilities like ifconfig, have you switch to using the ip commands instead or are you using both?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5850000" y="1367280"/>
            <a:ext cx="190260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5187960" y="1200240"/>
            <a:ext cx="3496680" cy="319320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2280692" t="0" r="2280692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Name resolution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nsswitch - /etc/nsswitch.conf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/etc/resolv.conf – similar to the above, file which provides resolver info.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systemd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hostnamectl – for setting system host name.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resolvectl – utility to resolve domain names.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55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3478002-2E2D-4B59-9382-2CB902B2769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Name resolution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Bind-utils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dig – stands for Domain Internet Gopher and is used to gather DNS information.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nslookup – stands for Name Server Lookup, used to get information from DNS server(s).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host – another tool used for DNS look ups.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WHOIS – utility used to query the Whois system/database and provide domain information on any domain (Note: Private registration can limit the information returned).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53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2300E9C-BB20-45F2-A2DD-C940BDA7E28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55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Network monitoring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tcpdump – command line packet sniffer to capture and analyze network traffic.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wireshark/tshark – Wireshark = GUI packet capture and analysis tool, Tshark is  Wireshark’s command line interface.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netstat – stands for network statistics, shows TCP, routing and related info.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traceroute – is tracert on Windows, shows each hop for a TCP connection.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ping – Utility that uses ICMP requests to test connectivity of a network resource.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mtr – combines ping and traceroute into one tool.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369B29C-94E8-4418-B920-8E328FC9AF6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1.5 - Given a scenario, use the appropriate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networking tools or configuration files.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Remote networking tools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Secure Shell (SSH) – As name implies, provides a secure command line interface on a remote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cURL – command line tool for transfer data between systems, can use most protocols.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wget – similar to cURL, but only for HTTP/HTTPS and FTP protocols.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nc – netcat the swiss army knife of network tools.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rsync – utiilty for synchronizing file(s) / directories between two systems.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Secure Copy Protocol (SCP) – secure protocol for transferring files.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SSH File Transfer Protocol (SFTP) – FTP over SSH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814C21B8-6774-45DF-BF63-FDF2E0967ED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561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  <a:ea typeface="DejaVu Sans"/>
              </a:rPr>
              <a:t>GNS3 Linux Project Demo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2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8FECEEF-D934-4145-977B-BE9D5177E57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63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0" y="3240"/>
            <a:ext cx="9141840" cy="514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0" name="CustomShape 2"/>
          <p:cNvSpPr/>
          <p:nvPr/>
        </p:nvSpPr>
        <p:spPr>
          <a:xfrm>
            <a:off x="628560" y="273960"/>
            <a:ext cx="7884360" cy="99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Qualifications for Exam Voucher Distribution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451" name="Picture 28" descr=""/>
          <p:cNvPicPr/>
          <p:nvPr/>
        </p:nvPicPr>
        <p:blipFill>
          <a:blip r:embed="rId1"/>
          <a:srcRect l="9657" t="0" r="23591" b="0"/>
          <a:stretch/>
        </p:blipFill>
        <p:spPr>
          <a:xfrm>
            <a:off x="5136840" y="1328400"/>
            <a:ext cx="3376440" cy="3376440"/>
          </a:xfrm>
          <a:prstGeom prst="rect">
            <a:avLst/>
          </a:prstGeom>
          <a:ln>
            <a:noFill/>
          </a:ln>
        </p:spPr>
      </p:pic>
      <p:sp>
        <p:nvSpPr>
          <p:cNvPr id="452" name="CustomShape 3"/>
          <p:cNvSpPr/>
          <p:nvPr/>
        </p:nvSpPr>
        <p:spPr>
          <a:xfrm flipV="1" rot="21189000">
            <a:off x="5235120" y="1444320"/>
            <a:ext cx="3415320" cy="341532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CustomShape 4"/>
          <p:cNvSpPr/>
          <p:nvPr/>
        </p:nvSpPr>
        <p:spPr>
          <a:xfrm>
            <a:off x="7725600" y="1476720"/>
            <a:ext cx="497880" cy="4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74721265"/>
              </p:ext>
            </p:extLst>
          </p:nvPr>
        </p:nvGraphicFramePr>
        <p:xfrm>
          <a:off x="628560" y="1369080"/>
          <a:ext cx="4042800" cy="326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GNS3 Linux Project Demo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04E8DCB-8BC8-42A4-9520-D791C653B8C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67" name="" descr=""/>
          <p:cNvPicPr/>
          <p:nvPr/>
        </p:nvPicPr>
        <p:blipFill>
          <a:blip r:embed="rId1"/>
          <a:stretch/>
        </p:blipFill>
        <p:spPr>
          <a:xfrm>
            <a:off x="1049040" y="914400"/>
            <a:ext cx="6922440" cy="374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GNS3 Linux Project Demo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6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7F68C4D-F358-4737-864C-5427A1CF700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71" name="" descr=""/>
          <p:cNvPicPr/>
          <p:nvPr/>
        </p:nvPicPr>
        <p:blipFill>
          <a:blip r:embed="rId1"/>
          <a:stretch/>
        </p:blipFill>
        <p:spPr>
          <a:xfrm>
            <a:off x="1080720" y="894960"/>
            <a:ext cx="7040520" cy="3813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GNS3 Linux Project Demo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D5AB685-D709-475D-9338-0AAD3477ABE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75" name="" descr=""/>
          <p:cNvPicPr/>
          <p:nvPr/>
        </p:nvPicPr>
        <p:blipFill>
          <a:blip r:embed="rId1"/>
          <a:stretch/>
        </p:blipFill>
        <p:spPr>
          <a:xfrm>
            <a:off x="1116720" y="914400"/>
            <a:ext cx="6831000" cy="3686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1"/>
          <p:cNvSpPr/>
          <p:nvPr/>
        </p:nvSpPr>
        <p:spPr>
          <a:xfrm>
            <a:off x="457200" y="205920"/>
            <a:ext cx="822780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For Next Class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77" name="CustomShape 2"/>
          <p:cNvSpPr/>
          <p:nvPr/>
        </p:nvSpPr>
        <p:spPr>
          <a:xfrm>
            <a:off x="457200" y="1200240"/>
            <a:ext cx="8227800" cy="339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Set up some Linux VM’s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 interested, import the sample Linux GNS3 project into your GNS3.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Next class is Tuesday 7/19/22 and we will cover: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1.6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1.7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78" name="CustomShape 3"/>
          <p:cNvSpPr/>
          <p:nvPr/>
        </p:nvSpPr>
        <p:spPr>
          <a:xfrm>
            <a:off x="8436960" y="4767120"/>
            <a:ext cx="2480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F29D262-D51C-471B-B8F7-DE4A63834B6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Discussion time: Please type your questions in chat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Questions over content.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Share you experience.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would you like to see </a:t>
            </a:r>
            <a:br/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different moving forward?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8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9414B4A-7529-4941-9202-610F8C687E1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82" name="Picture 5" descr="A picture containing clipart&#10;&#10;Description generated with very high confidence"/>
          <p:cNvPicPr/>
          <p:nvPr/>
        </p:nvPicPr>
        <p:blipFill>
          <a:blip r:embed="rId1"/>
          <a:stretch/>
        </p:blipFill>
        <p:spPr>
          <a:xfrm>
            <a:off x="4224960" y="1536120"/>
            <a:ext cx="4760280" cy="2226600"/>
          </a:xfrm>
          <a:prstGeom prst="rect">
            <a:avLst/>
          </a:prstGeom>
          <a:ln>
            <a:noFill/>
          </a:ln>
        </p:spPr>
      </p:pic>
      <p:sp>
        <p:nvSpPr>
          <p:cNvPr id="583" name="CustomShape 4"/>
          <p:cNvSpPr/>
          <p:nvPr/>
        </p:nvSpPr>
        <p:spPr>
          <a:xfrm>
            <a:off x="2121120" y="3764880"/>
            <a:ext cx="4655520" cy="58356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440">
            <a:solidFill>
              <a:schemeClr val="accent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84" name="CustomShape 5"/>
          <p:cNvSpPr/>
          <p:nvPr/>
        </p:nvSpPr>
        <p:spPr>
          <a:xfrm>
            <a:off x="2243160" y="3803400"/>
            <a:ext cx="46555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keep the conversation going in the CompTIA Instructor Forum: https://cin.comptia.org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211000" y="3238200"/>
            <a:ext cx="241560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Host: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Stephen Schneiter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 Network Program Manager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CompTIA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 u="sng">
                <a:solidFill>
                  <a:srgbClr val="e2161a"/>
                </a:solidFill>
                <a:uFillTx/>
                <a:latin typeface="Calibri"/>
                <a:ea typeface="DejaVu Sans"/>
                <a:hlinkClick r:id="rId1"/>
              </a:rPr>
              <a:t>sschneiter@comptia.org</a:t>
            </a: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1754280" y="3238200"/>
            <a:ext cx="318060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 McWhorter</a:t>
            </a:r>
            <a:br/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Chief Technology Officer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Covered 6 LLC | DGP International 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lee@covered6.com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4836960" y="1149480"/>
            <a:ext cx="1964880" cy="196488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4"/>
          <p:cNvSpPr/>
          <p:nvPr/>
        </p:nvSpPr>
        <p:spPr>
          <a:xfrm>
            <a:off x="1463040" y="1149480"/>
            <a:ext cx="1981440" cy="196488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Lee McWhorter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689760" y="1064880"/>
            <a:ext cx="4492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CTO at Covered 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CompTIA CIN Board member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lee@covered6.com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https://www.linkedin.com/in/lee-mcwhorter/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Twiiter: @tleemcjr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Previous TTT’s: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PenTest+ 001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CASP+ 004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PenTest+ 002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60" name="CustomShape 3"/>
          <p:cNvSpPr/>
          <p:nvPr/>
        </p:nvSpPr>
        <p:spPr>
          <a:xfrm>
            <a:off x="4298400" y="2659320"/>
            <a:ext cx="4386240" cy="210024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61" name="Picture 2" descr="C:\Users\Lee\Desktop\CompTIA Certs\!Badges\CompTIA_ITFund_2B.png"/>
          <p:cNvPicPr/>
          <p:nvPr/>
        </p:nvPicPr>
        <p:blipFill>
          <a:blip r:embed="rId1"/>
          <a:stretch/>
        </p:blipFill>
        <p:spPr>
          <a:xfrm>
            <a:off x="456336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2" name="Picture 3" descr="C:\Users\Lee\Desktop\CompTIA Certs\!Badges\CompTIA_A_2Bce.png"/>
          <p:cNvPicPr/>
          <p:nvPr/>
        </p:nvPicPr>
        <p:blipFill>
          <a:blip r:embed="rId2"/>
          <a:stretch/>
        </p:blipFill>
        <p:spPr>
          <a:xfrm>
            <a:off x="515304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3" name="Picture 4" descr="C:\Users\Lee\Desktop\CompTIA Certs\!Badges\CompTIA_Network_2Bce.png"/>
          <p:cNvPicPr/>
          <p:nvPr/>
        </p:nvPicPr>
        <p:blipFill>
          <a:blip r:embed="rId3"/>
          <a:stretch/>
        </p:blipFill>
        <p:spPr>
          <a:xfrm>
            <a:off x="574308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4" name="Picture 6" descr="C:\Users\Lee\Desktop\CompTIA Certs\!Badges\CompTIA_Security_2Bce.png"/>
          <p:cNvPicPr/>
          <p:nvPr/>
        </p:nvPicPr>
        <p:blipFill>
          <a:blip r:embed="rId4"/>
          <a:stretch/>
        </p:blipFill>
        <p:spPr>
          <a:xfrm>
            <a:off x="628272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5" name="Picture 8" descr="C:\Users\Lee\Desktop\CompTIA Certs\!Badges\CompTIA_PenTest_2B.png"/>
          <p:cNvPicPr/>
          <p:nvPr/>
        </p:nvPicPr>
        <p:blipFill>
          <a:blip r:embed="rId5"/>
          <a:stretch/>
        </p:blipFill>
        <p:spPr>
          <a:xfrm>
            <a:off x="6848640" y="281772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6" name="Picture 10" descr="C:\Users\Lee\Desktop\CompTIA Certs\!Badges\Comptia_CySA_2Bce.png"/>
          <p:cNvPicPr/>
          <p:nvPr/>
        </p:nvPicPr>
        <p:blipFill>
          <a:blip r:embed="rId6"/>
          <a:stretch/>
        </p:blipFill>
        <p:spPr>
          <a:xfrm>
            <a:off x="7414920" y="281772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7" name="Picture 13" descr="C:\Users\Lee\Desktop\CompTIA Certs\!Badges\CompTIA_Linux_2BLPI.png"/>
          <p:cNvPicPr/>
          <p:nvPr/>
        </p:nvPicPr>
        <p:blipFill>
          <a:blip r:embed="rId7"/>
          <a:stretch/>
        </p:blipFill>
        <p:spPr>
          <a:xfrm>
            <a:off x="4546080" y="339228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68" name="Picture 14" descr="C:\Users\Lee\Desktop\CompTIA Certs\07a LPIC-1 Sept 12, 2018 - Expire 9-12-2023\LPIC-1-badge.jpg"/>
          <p:cNvPicPr/>
          <p:nvPr/>
        </p:nvPicPr>
        <p:blipFill>
          <a:blip r:embed="rId8"/>
          <a:stretch/>
        </p:blipFill>
        <p:spPr>
          <a:xfrm>
            <a:off x="4552560" y="4021560"/>
            <a:ext cx="575280" cy="545400"/>
          </a:xfrm>
          <a:prstGeom prst="rect">
            <a:avLst/>
          </a:prstGeom>
          <a:ln>
            <a:noFill/>
          </a:ln>
        </p:spPr>
      </p:pic>
      <p:pic>
        <p:nvPicPr>
          <p:cNvPr id="469" name="Picture 17" descr="C:\Users\Lee\Desktop\CertNexus\!Certified IoT Practioner Beta exam\badge.png"/>
          <p:cNvPicPr/>
          <p:nvPr/>
        </p:nvPicPr>
        <p:blipFill>
          <a:blip r:embed="rId9"/>
          <a:stretch/>
        </p:blipFill>
        <p:spPr>
          <a:xfrm>
            <a:off x="6302160" y="4008600"/>
            <a:ext cx="572760" cy="572760"/>
          </a:xfrm>
          <a:prstGeom prst="rect">
            <a:avLst/>
          </a:prstGeom>
          <a:ln>
            <a:noFill/>
          </a:ln>
        </p:spPr>
      </p:pic>
      <p:pic>
        <p:nvPicPr>
          <p:cNvPr id="470" name="Picture 18" descr="C:\Users\Lee\Desktop\CertNexus\!CyberSec First Responder (310 exam)\badge.png"/>
          <p:cNvPicPr/>
          <p:nvPr/>
        </p:nvPicPr>
        <p:blipFill>
          <a:blip r:embed="rId10"/>
          <a:stretch/>
        </p:blipFill>
        <p:spPr>
          <a:xfrm>
            <a:off x="5142240" y="4021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471" name="Picture 3" descr=""/>
          <p:cNvPicPr/>
          <p:nvPr/>
        </p:nvPicPr>
        <p:blipFill>
          <a:blip r:embed="rId11"/>
          <a:stretch/>
        </p:blipFill>
        <p:spPr>
          <a:xfrm>
            <a:off x="5150880" y="3423960"/>
            <a:ext cx="526320" cy="481320"/>
          </a:xfrm>
          <a:prstGeom prst="rect">
            <a:avLst/>
          </a:prstGeom>
          <a:ln w="9360">
            <a:noFill/>
          </a:ln>
        </p:spPr>
      </p:pic>
      <p:pic>
        <p:nvPicPr>
          <p:cNvPr id="472" name="Picture 3" descr=""/>
          <p:cNvPicPr/>
          <p:nvPr/>
        </p:nvPicPr>
        <p:blipFill>
          <a:blip r:embed="rId12"/>
          <a:stretch/>
        </p:blipFill>
        <p:spPr>
          <a:xfrm>
            <a:off x="740952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473" name="Picture 2" descr=""/>
          <p:cNvPicPr/>
          <p:nvPr/>
        </p:nvPicPr>
        <p:blipFill>
          <a:blip r:embed="rId13"/>
          <a:stretch/>
        </p:blipFill>
        <p:spPr>
          <a:xfrm>
            <a:off x="5662440" y="3322800"/>
            <a:ext cx="691200" cy="691560"/>
          </a:xfrm>
          <a:prstGeom prst="rect">
            <a:avLst/>
          </a:prstGeom>
          <a:ln w="9360">
            <a:noFill/>
          </a:ln>
        </p:spPr>
      </p:pic>
      <p:pic>
        <p:nvPicPr>
          <p:cNvPr id="474" name="Picture 3" descr=""/>
          <p:cNvPicPr/>
          <p:nvPr/>
        </p:nvPicPr>
        <p:blipFill>
          <a:blip r:embed="rId14"/>
          <a:stretch/>
        </p:blipFill>
        <p:spPr>
          <a:xfrm>
            <a:off x="629892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475" name="Picture 4" descr=""/>
          <p:cNvPicPr/>
          <p:nvPr/>
        </p:nvPicPr>
        <p:blipFill>
          <a:blip r:embed="rId15"/>
          <a:stretch/>
        </p:blipFill>
        <p:spPr>
          <a:xfrm>
            <a:off x="684756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476" name="Picture 5" descr=""/>
          <p:cNvPicPr/>
          <p:nvPr/>
        </p:nvPicPr>
        <p:blipFill>
          <a:blip r:embed="rId16"/>
          <a:stretch/>
        </p:blipFill>
        <p:spPr>
          <a:xfrm>
            <a:off x="7957800" y="280980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477" name="Picture 4" descr=""/>
          <p:cNvPicPr/>
          <p:nvPr/>
        </p:nvPicPr>
        <p:blipFill>
          <a:blip r:embed="rId17"/>
          <a:stretch/>
        </p:blipFill>
        <p:spPr>
          <a:xfrm>
            <a:off x="5721840" y="4055040"/>
            <a:ext cx="556200" cy="490680"/>
          </a:xfrm>
          <a:prstGeom prst="rect">
            <a:avLst/>
          </a:prstGeom>
          <a:ln w="9360">
            <a:noFill/>
          </a:ln>
        </p:spPr>
      </p:pic>
      <p:pic>
        <p:nvPicPr>
          <p:cNvPr id="478" name="Picture 5" descr=""/>
          <p:cNvPicPr/>
          <p:nvPr/>
        </p:nvPicPr>
        <p:blipFill>
          <a:blip r:embed="rId18"/>
          <a:stretch/>
        </p:blipFill>
        <p:spPr>
          <a:xfrm>
            <a:off x="6859800" y="4010760"/>
            <a:ext cx="572760" cy="572760"/>
          </a:xfrm>
          <a:prstGeom prst="rect">
            <a:avLst/>
          </a:prstGeom>
          <a:ln w="9360">
            <a:noFill/>
          </a:ln>
        </p:spPr>
      </p:pic>
      <p:pic>
        <p:nvPicPr>
          <p:cNvPr id="479" name="Picture 2" descr=""/>
          <p:cNvPicPr/>
          <p:nvPr/>
        </p:nvPicPr>
        <p:blipFill>
          <a:blip r:embed="rId19"/>
          <a:stretch/>
        </p:blipFill>
        <p:spPr>
          <a:xfrm>
            <a:off x="5805360" y="1121760"/>
            <a:ext cx="1480680" cy="1357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486080" y="205920"/>
            <a:ext cx="61700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Agenda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4838400" y="1063080"/>
            <a:ext cx="3202560" cy="368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>
            <a:noAutofit/>
          </a:bodyPr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Session Objectives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1.4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1.5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1259640" y="-108360"/>
            <a:ext cx="226440" cy="2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3" name="Picture 8" descr=""/>
          <p:cNvPicPr/>
          <p:nvPr/>
        </p:nvPicPr>
        <p:blipFill>
          <a:blip r:embed="rId1"/>
          <a:stretch/>
        </p:blipFill>
        <p:spPr>
          <a:xfrm>
            <a:off x="542880" y="1149120"/>
            <a:ext cx="3591000" cy="291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C88B8AFC-42B6-48E6-B418-E80821DD31C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2292120" y="13960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CustomShape 3"/>
          <p:cNvSpPr/>
          <p:nvPr/>
        </p:nvSpPr>
        <p:spPr>
          <a:xfrm>
            <a:off x="3345480" y="11818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87" name="Table 4"/>
          <p:cNvGraphicFramePr/>
          <p:nvPr/>
        </p:nvGraphicFramePr>
        <p:xfrm>
          <a:off x="322560" y="295920"/>
          <a:ext cx="8085240" cy="4176000"/>
        </p:xfrm>
        <a:graphic>
          <a:graphicData uri="http://schemas.openxmlformats.org/drawingml/2006/table">
            <a:tbl>
              <a:tblPr/>
              <a:tblGrid>
                <a:gridCol w="1348200"/>
                <a:gridCol w="6737400"/>
              </a:tblGrid>
              <a:tr h="297360">
                <a:tc gridSpan="2"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A+ Core 1 220-1101 TTT Session Outline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70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Introduction, Linux+ Information, Resources, Domain 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1.2 (Files) and 1.3 (Storage)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7/18/2022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1.4 (Services) and 1.5 (Networking)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7/19/2022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1.6 (Build) and 1.7 (Configuration)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7/25/2022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2.1 (Best Practices) and 2.2 (Identity Management)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7/26/2022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2.3 (Firewalls), 2.4 (Remote), and 2.5 (Access Controls)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8/01/2022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3.1 (Scripts) and 3.2 (Containers)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3.3 (Git), 3.4 (IaC), and 3.5 (Orchestration)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8/23/2022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4.1 (Storage), 4.2 (Network), and 4.3 (Processing)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784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8/30/2022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4.4 (Permissions), 4.5 (Common Problems) &amp; Wrap Up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</a:tbl>
          </a:graphicData>
        </a:graphic>
      </p:graphicFrame>
      <p:sp>
        <p:nvSpPr>
          <p:cNvPr id="488" name="CustomShape 5"/>
          <p:cNvSpPr/>
          <p:nvPr/>
        </p:nvSpPr>
        <p:spPr>
          <a:xfrm>
            <a:off x="3345480" y="11818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6"/>
          <p:cNvSpPr/>
          <p:nvPr/>
        </p:nvSpPr>
        <p:spPr>
          <a:xfrm>
            <a:off x="325080" y="97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90" name="CustomShape 7"/>
          <p:cNvSpPr/>
          <p:nvPr/>
        </p:nvSpPr>
        <p:spPr>
          <a:xfrm>
            <a:off x="325080" y="133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491" name="CustomShape 8"/>
          <p:cNvSpPr/>
          <p:nvPr/>
        </p:nvSpPr>
        <p:spPr>
          <a:xfrm>
            <a:off x="325080" y="172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248120" y="1428480"/>
            <a:ext cx="6645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The CompTIA Instructor Network (CIN) is a worldwide community for instructors who provide CompTIA certification training.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675720" y="2216880"/>
            <a:ext cx="7746840" cy="185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Communicate and collaborate with CompTIA staff and other instructors.</a:t>
            </a:r>
            <a:endParaRPr b="0" lang="en-US" sz="1800" spc="-1" strike="noStrike">
              <a:latin typeface="Arial"/>
            </a:endParaRPr>
          </a:p>
          <a:p>
            <a:pPr marL="34308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Access resources for students to understand the value of getting certified. </a:t>
            </a:r>
            <a:endParaRPr b="0" lang="en-US" sz="1800" spc="-1" strike="noStrike">
              <a:latin typeface="Arial"/>
            </a:endParaRPr>
          </a:p>
          <a:p>
            <a:pPr marL="34308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Receive complimentary training and tools from CompTIA to enrich your classroom. </a:t>
            </a:r>
            <a:endParaRPr b="0" lang="en-US" sz="1800" spc="-1" strike="noStrike">
              <a:latin typeface="Arial"/>
            </a:endParaRPr>
          </a:p>
          <a:p>
            <a:pPr marL="343080" indent="-34092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Become proficient at teaching CompTIA standards. </a:t>
            </a:r>
            <a:endParaRPr b="0" lang="en-US" sz="1800" spc="-1" strike="noStrike">
              <a:latin typeface="Arial"/>
            </a:endParaRPr>
          </a:p>
          <a:p>
            <a:pPr marL="343080" indent="-3409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Share best practices and resources with each other.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4" name="CustomShape 3"/>
          <p:cNvSpPr/>
          <p:nvPr/>
        </p:nvSpPr>
        <p:spPr>
          <a:xfrm>
            <a:off x="2624400" y="4159080"/>
            <a:ext cx="35172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https://cin.comptia.org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95" name="Picture 4" descr="A close up of a logo&#10;&#10;Description automatically generated"/>
          <p:cNvPicPr/>
          <p:nvPr/>
        </p:nvPicPr>
        <p:blipFill>
          <a:blip r:embed="rId1"/>
          <a:srcRect l="0" t="29750" r="0" b="31235"/>
          <a:stretch/>
        </p:blipFill>
        <p:spPr>
          <a:xfrm>
            <a:off x="0" y="149040"/>
            <a:ext cx="3658320" cy="1426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1.4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98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34C6CC5-3367-4B73-AD90-FC2FA4AC872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499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CB5B8767C7745948A3559EF744C69" ma:contentTypeVersion="16" ma:contentTypeDescription="Create a new document." ma:contentTypeScope="" ma:versionID="13bfb9335e9d41120a072d0c146b9160">
  <xsd:schema xmlns:xsd="http://www.w3.org/2001/XMLSchema" xmlns:xs="http://www.w3.org/2001/XMLSchema" xmlns:p="http://schemas.microsoft.com/office/2006/metadata/properties" xmlns:ns2="c5a045cd-caed-4152-a4f5-04c1bd725e2d" xmlns:ns3="9ff2668b-3160-4a26-9ccd-5997767d9dca" targetNamespace="http://schemas.microsoft.com/office/2006/metadata/properties" ma:root="true" ma:fieldsID="001ada739aaf906c8402c8b8c3d4f2b8" ns2:_="" ns3:_="">
    <xsd:import namespace="c5a045cd-caed-4152-a4f5-04c1bd725e2d"/>
    <xsd:import namespace="9ff2668b-3160-4a26-9ccd-5997767d9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45cd-caed-4152-a4f5-04c1bd725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b08e0c-9838-438a-a46d-e871ec00c0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2668b-3160-4a26-9ccd-5997767d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60ac0-81dd-4fc1-be9b-d5868cbde091}" ma:internalName="TaxCatchAll" ma:showField="CatchAllData" ma:web="9ff2668b-3160-4a26-9ccd-5997767d9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045cd-caed-4152-a4f5-04c1bd725e2d">
      <Terms xmlns="http://schemas.microsoft.com/office/infopath/2007/PartnerControls"/>
    </lcf76f155ced4ddcb4097134ff3c332f>
    <TaxCatchAll xmlns="9ff2668b-3160-4a26-9ccd-5997767d9d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CDEBF-F503-449C-9841-442F5DA01E04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30128</TotalTime>
  <Application>LibreOffice/6.3.2.2$Windows_X86_64 LibreOffice_project/98b30e735bda24bc04ab42594c85f7fd8be07b9c</Application>
  <Words>528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en-US</dc:language>
  <cp:lastModifiedBy/>
  <cp:lastPrinted>2013-07-30T16:42:49Z</cp:lastPrinted>
  <dcterms:modified xsi:type="dcterms:W3CDTF">2022-07-18T15:44:55Z</dcterms:modified>
  <cp:revision>235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0x010100AA2CB5B8767C7745948A3559EF744C69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  <property fmtid="{D5CDD505-2E9C-101B-9397-08002B2CF9AE}" pid="13" name="contentStatus">
    <vt:lpwstr>Draft</vt:lpwstr>
  </property>
</Properties>
</file>