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media/image45.png" ContentType="image/png"/>
  <Override PartName="/ppt/media/image1.wmf" ContentType="image/x-wmf"/>
  <Override PartName="/ppt/media/image46.png" ContentType="image/png"/>
  <Override PartName="/ppt/media/OOXDiagramDataRels1_4.png" ContentType="image/png"/>
  <Override PartName="/ppt/media/image2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6.png" ContentType="image/png"/>
  <Override PartName="/ppt/media/image5.wmf" ContentType="image/x-wmf"/>
  <Override PartName="/ppt/media/OOXDiagramDrawingRels1_3.svg" ContentType="image/svg"/>
  <Override PartName="/ppt/media/image49.png" ContentType="image/png"/>
  <Override PartName="/ppt/media/image7.wmf" ContentType="image/x-wmf"/>
  <Override PartName="/ppt/media/OOXDiagramDrawingRels1_5.svg" ContentType="image/svg"/>
  <Override PartName="/ppt/media/image9.png" ContentType="image/png"/>
  <Override PartName="/ppt/media/image8.wmf" ContentType="image/x-wmf"/>
  <Override PartName="/ppt/media/image33.jpeg" ContentType="image/jpeg"/>
  <Override PartName="/ppt/media/image10.wmf" ContentType="image/x-wmf"/>
  <Override PartName="/ppt/media/OOXDiagramDataRels1_5.svg" ContentType="image/svg"/>
  <Override PartName="/ppt/media/image11.png" ContentType="image/png"/>
  <Override PartName="/ppt/media/image12.wmf" ContentType="image/x-wmf"/>
  <Override PartName="/ppt/media/OOXDiagramDataRels1_7.svg" ContentType="image/svg"/>
  <Override PartName="/ppt/media/image28.jpeg" ContentType="image/jpeg"/>
  <Override PartName="/ppt/media/image13.wmf" ContentType="image/x-wmf"/>
  <Override PartName="/ppt/media/image14.png" ContentType="image/png"/>
  <Override PartName="/ppt/media/image16.wmf" ContentType="image/x-wmf"/>
  <Override PartName="/ppt/media/image17.png" ContentType="image/png"/>
  <Override PartName="/ppt/media/image18.wmf" ContentType="image/x-wmf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jpeg" ContentType="image/jpeg"/>
  <Override PartName="/ppt/media/image37.png" ContentType="image/png"/>
  <Override PartName="/ppt/media/OOXDiagramDataRels1_0.png" ContentType="image/png"/>
  <Override PartName="/ppt/media/image31.jpeg" ContentType="image/jpeg"/>
  <Override PartName="/ppt/media/image42.png" ContentType="image/png"/>
  <Override PartName="/ppt/media/OOXDiagramDataRels1_1.svg" ContentType="image/svg"/>
  <Override PartName="/ppt/media/OOXDiagramDataRels1_2.png" ContentType="image/png"/>
  <Override PartName="/ppt/media/image44.png" ContentType="image/png"/>
  <Override PartName="/ppt/media/OOXDiagramDataRels1_3.svg" ContentType="image/svg"/>
  <Override PartName="/ppt/media/OOXDiagramDataRels1_6.png" ContentType="image/png"/>
  <Override PartName="/ppt/media/image48.png" ContentType="image/png"/>
  <Override PartName="/ppt/media/OOXDiagramDrawingRels1_0.png" ContentType="image/png"/>
  <Override PartName="/ppt/media/image38.png" ContentType="image/png"/>
  <Override PartName="/ppt/media/OOXDiagramDrawingRels1_1.svg" ContentType="image/svg"/>
  <Override PartName="/ppt/media/image47.png" ContentType="image/png"/>
  <Override PartName="/ppt/media/OOXDiagramDrawingRels1_2.png" ContentType="image/png"/>
  <Override PartName="/ppt/media/OOXDiagramDrawingRels1_4.png" ContentType="image/png"/>
  <Override PartName="/ppt/media/image32.jpeg" ContentType="image/jpeg"/>
  <Override PartName="/ppt/media/OOXDiagramDrawingRels1_6.png" ContentType="image/png"/>
  <Override PartName="/ppt/media/OOXDiagramDrawingRels1_7.svg" ContentType="image/svg"/>
  <Override PartName="/ppt/media/image29.png" ContentType="image/png"/>
  <Override PartName="/ppt/media/image30.png" ContentType="image/png"/>
  <Override PartName="/ppt/media/image41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9.png" ContentType="image/png"/>
  <Override PartName="/ppt/media/image40.png" ContentType="image/png"/>
  <Override PartName="/ppt/media/image43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jpeg" ContentType="image/jpeg"/>
  <Override PartName="/ppt/media/image54.png" ContentType="image/png"/>
  <Override PartName="/ppt/media/image55.png" ContentType="image/png"/>
  <Override PartName="/ppt/media/image56.png" ContentType="image/png"/>
  <Override PartName="/ppt/media/image57.jpeg" ContentType="image/jpeg"/>
  <Override PartName="/ppt/media/image58.png" ContentType="image/png"/>
  <Override PartName="/ppt/media/image59.png" ContentType="image/png"/>
  <Override PartName="/ppt/media/image60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ADD62-5BD1-4EA2-9255-A822C85022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6893CB-ABFC-4F30-B5D8-836D978CC51E}">
      <dgm:prSet/>
      <dgm:spPr/>
      <dgm:t>
        <a:bodyPr/>
        <a:lstStyle/>
        <a:p>
          <a:r>
            <a:rPr lang="en-US"/>
            <a:t>Participate in all 12 sessions (live or on-demand) during the date range for the live series (January 18</a:t>
          </a:r>
          <a:r>
            <a:rPr lang="en-US" baseline="30000"/>
            <a:t>th</a:t>
          </a:r>
          <a:r>
            <a:rPr lang="en-US"/>
            <a:t> – March 17</a:t>
          </a:r>
          <a:r>
            <a:rPr lang="en-US" baseline="30000"/>
            <a:t>th</a:t>
          </a:r>
          <a:r>
            <a:rPr lang="en-US"/>
            <a:t>).</a:t>
          </a:r>
        </a:p>
      </dgm:t>
    </dgm:pt>
    <dgm:pt modelId="{28F24F4B-75EE-4C97-8429-8E1257C71A1B}" type="parTrans" cxnId="{B254F8A8-A068-4326-B3F8-20A3D82BBDA6}">
      <dgm:prSet/>
      <dgm:spPr/>
      <dgm:t>
        <a:bodyPr/>
        <a:lstStyle/>
        <a:p>
          <a:endParaRPr lang="en-US"/>
        </a:p>
      </dgm:t>
    </dgm:pt>
    <dgm:pt modelId="{E25811F7-50AA-4D9E-9032-832A41164885}" type="sibTrans" cxnId="{B254F8A8-A068-4326-B3F8-20A3D82BBDA6}">
      <dgm:prSet/>
      <dgm:spPr/>
      <dgm:t>
        <a:bodyPr/>
        <a:lstStyle/>
        <a:p>
          <a:endParaRPr lang="en-US"/>
        </a:p>
      </dgm:t>
    </dgm:pt>
    <dgm:pt modelId="{CB048D75-F719-48D3-BBAE-3344C1EB0D1F}">
      <dgm:prSet/>
      <dgm:spPr/>
      <dgm:t>
        <a:bodyPr/>
        <a:lstStyle/>
        <a:p>
          <a:r>
            <a:rPr lang="en-US" dirty="0"/>
            <a:t>Be an active member of CIN through engagement in the community.</a:t>
          </a:r>
        </a:p>
      </dgm:t>
    </dgm:pt>
    <dgm:pt modelId="{D8556A88-8153-490D-ADC7-F61A38DEB10B}" type="parTrans" cxnId="{49AFDE99-6549-41FF-A557-0A846F0B4C48}">
      <dgm:prSet/>
      <dgm:spPr/>
      <dgm:t>
        <a:bodyPr/>
        <a:lstStyle/>
        <a:p>
          <a:endParaRPr lang="en-US"/>
        </a:p>
      </dgm:t>
    </dgm:pt>
    <dgm:pt modelId="{60179D5D-7A0F-41EA-A1EF-E104A0064762}" type="sibTrans" cxnId="{49AFDE99-6549-41FF-A557-0A846F0B4C48}">
      <dgm:prSet/>
      <dgm:spPr/>
      <dgm:t>
        <a:bodyPr/>
        <a:lstStyle/>
        <a:p>
          <a:endParaRPr lang="en-US"/>
        </a:p>
      </dgm:t>
    </dgm:pt>
    <dgm:pt modelId="{EFF868EF-1CE5-4E71-8194-ACF84552629D}">
      <dgm:prSet/>
      <dgm:spPr/>
      <dgm:t>
        <a:bodyPr/>
        <a:lstStyle/>
        <a:p>
          <a:r>
            <a:rPr lang="en-US"/>
            <a:t>Be involved with a CompTIA training partner or an independent instructor teaching CompTIA certifications. </a:t>
          </a:r>
        </a:p>
      </dgm:t>
    </dgm:pt>
    <dgm:pt modelId="{2A11359D-41E8-41A2-BE19-6A6F1AC37E1B}" type="parTrans" cxnId="{7C4E6252-7070-4132-A7C1-6983A5FE2F09}">
      <dgm:prSet/>
      <dgm:spPr/>
      <dgm:t>
        <a:bodyPr/>
        <a:lstStyle/>
        <a:p>
          <a:endParaRPr lang="en-US"/>
        </a:p>
      </dgm:t>
    </dgm:pt>
    <dgm:pt modelId="{B44AFF10-9D3F-478B-AD1B-D401E6E955C5}" type="sibTrans" cxnId="{7C4E6252-7070-4132-A7C1-6983A5FE2F09}">
      <dgm:prSet/>
      <dgm:spPr/>
      <dgm:t>
        <a:bodyPr/>
        <a:lstStyle/>
        <a:p>
          <a:endParaRPr lang="en-US"/>
        </a:p>
      </dgm:t>
    </dgm:pt>
    <dgm:pt modelId="{A498E61C-7F2B-4E5E-A8FB-48299BDB2161}">
      <dgm:prSet/>
      <dgm:spPr/>
      <dgm:t>
        <a:bodyPr/>
        <a:lstStyle/>
        <a:p>
          <a:r>
            <a:rPr lang="en-US"/>
            <a:t>For questions or clarifications talk with your CompTIA Business Development Manager.</a:t>
          </a:r>
        </a:p>
      </dgm:t>
    </dgm:pt>
    <dgm:pt modelId="{88034172-2357-4D52-956C-B4C45C0FF1A8}" type="parTrans" cxnId="{D75E64A7-53E0-4FE6-AD13-84BC04A6F118}">
      <dgm:prSet/>
      <dgm:spPr/>
      <dgm:t>
        <a:bodyPr/>
        <a:lstStyle/>
        <a:p>
          <a:endParaRPr lang="en-US"/>
        </a:p>
      </dgm:t>
    </dgm:pt>
    <dgm:pt modelId="{BA1C398D-D1F6-4663-B5EB-B4C5E227A1D8}" type="sibTrans" cxnId="{D75E64A7-53E0-4FE6-AD13-84BC04A6F118}">
      <dgm:prSet/>
      <dgm:spPr/>
      <dgm:t>
        <a:bodyPr/>
        <a:lstStyle/>
        <a:p>
          <a:endParaRPr lang="en-US"/>
        </a:p>
      </dgm:t>
    </dgm:pt>
    <dgm:pt modelId="{D6C69A77-B30E-4547-849E-0E58E4FCE546}" type="pres">
      <dgm:prSet presAssocID="{538ADD62-5BD1-4EA2-9255-A822C85022B2}" presName="root" presStyleCnt="0">
        <dgm:presLayoutVars>
          <dgm:dir/>
          <dgm:resizeHandles val="exact"/>
        </dgm:presLayoutVars>
      </dgm:prSet>
      <dgm:spPr/>
    </dgm:pt>
    <dgm:pt modelId="{31571DA8-32A6-4210-AACD-74396EDF9059}" type="pres">
      <dgm:prSet presAssocID="{EC6893CB-ABFC-4F30-B5D8-836D978CC51E}" presName="compNode" presStyleCnt="0"/>
      <dgm:spPr/>
    </dgm:pt>
    <dgm:pt modelId="{9256AC6C-95E6-46E2-8A31-B48605629AAF}" type="pres">
      <dgm:prSet presAssocID="{EC6893CB-ABFC-4F30-B5D8-836D978CC51E}" presName="bgRect" presStyleLbl="bgShp" presStyleIdx="0" presStyleCnt="4"/>
      <dgm:spPr/>
    </dgm:pt>
    <dgm:pt modelId="{D57FA187-C9C1-4936-95E4-B6A1E0C30701}" type="pres">
      <dgm:prSet presAssocID="{EC6893CB-ABFC-4F30-B5D8-836D978CC5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0A7CEAA2-6748-49C4-A7CC-88EE699D910B}" type="pres">
      <dgm:prSet presAssocID="{EC6893CB-ABFC-4F30-B5D8-836D978CC51E}" presName="spaceRect" presStyleCnt="0"/>
      <dgm:spPr/>
    </dgm:pt>
    <dgm:pt modelId="{B718947C-C132-4256-AEE7-9B32849C4510}" type="pres">
      <dgm:prSet presAssocID="{EC6893CB-ABFC-4F30-B5D8-836D978CC51E}" presName="parTx" presStyleLbl="revTx" presStyleIdx="0" presStyleCnt="4">
        <dgm:presLayoutVars>
          <dgm:chMax val="0"/>
          <dgm:chPref val="0"/>
        </dgm:presLayoutVars>
      </dgm:prSet>
      <dgm:spPr/>
    </dgm:pt>
    <dgm:pt modelId="{44561D5D-41BD-4D75-9BCE-E04C8131CD8D}" type="pres">
      <dgm:prSet presAssocID="{E25811F7-50AA-4D9E-9032-832A41164885}" presName="sibTrans" presStyleCnt="0"/>
      <dgm:spPr/>
    </dgm:pt>
    <dgm:pt modelId="{F61E78CC-AA91-4195-A49F-A4551E293C72}" type="pres">
      <dgm:prSet presAssocID="{CB048D75-F719-48D3-BBAE-3344C1EB0D1F}" presName="compNode" presStyleCnt="0"/>
      <dgm:spPr/>
    </dgm:pt>
    <dgm:pt modelId="{456D64DD-6FC2-409E-9D54-CE843FEEA299}" type="pres">
      <dgm:prSet presAssocID="{CB048D75-F719-48D3-BBAE-3344C1EB0D1F}" presName="bgRect" presStyleLbl="bgShp" presStyleIdx="1" presStyleCnt="4"/>
      <dgm:spPr/>
    </dgm:pt>
    <dgm:pt modelId="{9A6D34F1-9881-4AB4-A354-8173040593BD}" type="pres">
      <dgm:prSet presAssocID="{CB048D75-F719-48D3-BBAE-3344C1EB0D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E50194B-36E1-4858-9662-61D2E3D3B831}" type="pres">
      <dgm:prSet presAssocID="{CB048D75-F719-48D3-BBAE-3344C1EB0D1F}" presName="spaceRect" presStyleCnt="0"/>
      <dgm:spPr/>
    </dgm:pt>
    <dgm:pt modelId="{AA6E77C4-7F39-444D-8642-71AF5EF71B49}" type="pres">
      <dgm:prSet presAssocID="{CB048D75-F719-48D3-BBAE-3344C1EB0D1F}" presName="parTx" presStyleLbl="revTx" presStyleIdx="1" presStyleCnt="4">
        <dgm:presLayoutVars>
          <dgm:chMax val="0"/>
          <dgm:chPref val="0"/>
        </dgm:presLayoutVars>
      </dgm:prSet>
      <dgm:spPr/>
    </dgm:pt>
    <dgm:pt modelId="{8FD950DD-09D0-42E3-90E2-E11A8C013B5D}" type="pres">
      <dgm:prSet presAssocID="{60179D5D-7A0F-41EA-A1EF-E104A0064762}" presName="sibTrans" presStyleCnt="0"/>
      <dgm:spPr/>
    </dgm:pt>
    <dgm:pt modelId="{948968F4-68E8-4FBD-9690-F3B349C55FE0}" type="pres">
      <dgm:prSet presAssocID="{EFF868EF-1CE5-4E71-8194-ACF84552629D}" presName="compNode" presStyleCnt="0"/>
      <dgm:spPr/>
    </dgm:pt>
    <dgm:pt modelId="{4CB476E7-EE60-475F-B677-0D1651394DED}" type="pres">
      <dgm:prSet presAssocID="{EFF868EF-1CE5-4E71-8194-ACF84552629D}" presName="bgRect" presStyleLbl="bgShp" presStyleIdx="2" presStyleCnt="4"/>
      <dgm:spPr/>
    </dgm:pt>
    <dgm:pt modelId="{EE7726B9-1EED-47B8-8273-9EE597E83F34}" type="pres">
      <dgm:prSet presAssocID="{EFF868EF-1CE5-4E71-8194-ACF845526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D0A5719-D85C-4AFD-B4D9-A4DE4C19CA4D}" type="pres">
      <dgm:prSet presAssocID="{EFF868EF-1CE5-4E71-8194-ACF84552629D}" presName="spaceRect" presStyleCnt="0"/>
      <dgm:spPr/>
    </dgm:pt>
    <dgm:pt modelId="{48AC1532-FBF9-424C-AC55-0E606DDB0A7C}" type="pres">
      <dgm:prSet presAssocID="{EFF868EF-1CE5-4E71-8194-ACF84552629D}" presName="parTx" presStyleLbl="revTx" presStyleIdx="2" presStyleCnt="4">
        <dgm:presLayoutVars>
          <dgm:chMax val="0"/>
          <dgm:chPref val="0"/>
        </dgm:presLayoutVars>
      </dgm:prSet>
      <dgm:spPr/>
    </dgm:pt>
    <dgm:pt modelId="{42189ACA-9A2F-4DA7-9E94-5F641E22CCE3}" type="pres">
      <dgm:prSet presAssocID="{B44AFF10-9D3F-478B-AD1B-D401E6E955C5}" presName="sibTrans" presStyleCnt="0"/>
      <dgm:spPr/>
    </dgm:pt>
    <dgm:pt modelId="{99E2BE82-9D64-4557-AA03-582454DA7757}" type="pres">
      <dgm:prSet presAssocID="{A498E61C-7F2B-4E5E-A8FB-48299BDB2161}" presName="compNode" presStyleCnt="0"/>
      <dgm:spPr/>
    </dgm:pt>
    <dgm:pt modelId="{38A288C1-A5D2-4563-B6A2-3BFF92CE55C1}" type="pres">
      <dgm:prSet presAssocID="{A498E61C-7F2B-4E5E-A8FB-48299BDB2161}" presName="bgRect" presStyleLbl="bgShp" presStyleIdx="3" presStyleCnt="4"/>
      <dgm:spPr/>
    </dgm:pt>
    <dgm:pt modelId="{422D9DE6-936B-4FE3-AD36-30BC5235688A}" type="pres">
      <dgm:prSet presAssocID="{A498E61C-7F2B-4E5E-A8FB-48299BDB21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413CF3F-3B03-4786-B583-1D1F050EC4A2}" type="pres">
      <dgm:prSet presAssocID="{A498E61C-7F2B-4E5E-A8FB-48299BDB2161}" presName="spaceRect" presStyleCnt="0"/>
      <dgm:spPr/>
    </dgm:pt>
    <dgm:pt modelId="{B317C8D6-C947-49A7-B58D-D949886F1F79}" type="pres">
      <dgm:prSet presAssocID="{A498E61C-7F2B-4E5E-A8FB-48299BDB21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363407-0BAB-48EF-B2EA-1721FE9C2A7F}" type="presOf" srcId="{CB048D75-F719-48D3-BBAE-3344C1EB0D1F}" destId="{AA6E77C4-7F39-444D-8642-71AF5EF71B49}" srcOrd="0" destOrd="0" presId="urn:microsoft.com/office/officeart/2018/2/layout/IconVerticalSolidList"/>
    <dgm:cxn modelId="{528FF942-6CF8-4EE0-BBDC-8DB1666705D5}" type="presOf" srcId="{EC6893CB-ABFC-4F30-B5D8-836D978CC51E}" destId="{B718947C-C132-4256-AEE7-9B32849C4510}" srcOrd="0" destOrd="0" presId="urn:microsoft.com/office/officeart/2018/2/layout/IconVerticalSolidList"/>
    <dgm:cxn modelId="{1D7DE969-EBDD-407E-AC85-195D29E20708}" type="presOf" srcId="{EFF868EF-1CE5-4E71-8194-ACF84552629D}" destId="{48AC1532-FBF9-424C-AC55-0E606DDB0A7C}" srcOrd="0" destOrd="0" presId="urn:microsoft.com/office/officeart/2018/2/layout/IconVerticalSolidList"/>
    <dgm:cxn modelId="{7C4E6252-7070-4132-A7C1-6983A5FE2F09}" srcId="{538ADD62-5BD1-4EA2-9255-A822C85022B2}" destId="{EFF868EF-1CE5-4E71-8194-ACF84552629D}" srcOrd="2" destOrd="0" parTransId="{2A11359D-41E8-41A2-BE19-6A6F1AC37E1B}" sibTransId="{B44AFF10-9D3F-478B-AD1B-D401E6E955C5}"/>
    <dgm:cxn modelId="{FBBFCA92-F989-4CD8-96CD-5A11D184A9F8}" type="presOf" srcId="{A498E61C-7F2B-4E5E-A8FB-48299BDB2161}" destId="{B317C8D6-C947-49A7-B58D-D949886F1F79}" srcOrd="0" destOrd="0" presId="urn:microsoft.com/office/officeart/2018/2/layout/IconVerticalSolidList"/>
    <dgm:cxn modelId="{49AFDE99-6549-41FF-A557-0A846F0B4C48}" srcId="{538ADD62-5BD1-4EA2-9255-A822C85022B2}" destId="{CB048D75-F719-48D3-BBAE-3344C1EB0D1F}" srcOrd="1" destOrd="0" parTransId="{D8556A88-8153-490D-ADC7-F61A38DEB10B}" sibTransId="{60179D5D-7A0F-41EA-A1EF-E104A0064762}"/>
    <dgm:cxn modelId="{D75E64A7-53E0-4FE6-AD13-84BC04A6F118}" srcId="{538ADD62-5BD1-4EA2-9255-A822C85022B2}" destId="{A498E61C-7F2B-4E5E-A8FB-48299BDB2161}" srcOrd="3" destOrd="0" parTransId="{88034172-2357-4D52-956C-B4C45C0FF1A8}" sibTransId="{BA1C398D-D1F6-4663-B5EB-B4C5E227A1D8}"/>
    <dgm:cxn modelId="{B254F8A8-A068-4326-B3F8-20A3D82BBDA6}" srcId="{538ADD62-5BD1-4EA2-9255-A822C85022B2}" destId="{EC6893CB-ABFC-4F30-B5D8-836D978CC51E}" srcOrd="0" destOrd="0" parTransId="{28F24F4B-75EE-4C97-8429-8E1257C71A1B}" sibTransId="{E25811F7-50AA-4D9E-9032-832A41164885}"/>
    <dgm:cxn modelId="{C32E01BD-4D32-4FA9-A863-CE92C109675F}" type="presOf" srcId="{538ADD62-5BD1-4EA2-9255-A822C85022B2}" destId="{D6C69A77-B30E-4547-849E-0E58E4FCE546}" srcOrd="0" destOrd="0" presId="urn:microsoft.com/office/officeart/2018/2/layout/IconVerticalSolidList"/>
    <dgm:cxn modelId="{C1D52F70-A049-4A9A-A36B-7BDC04B8407F}" type="presParOf" srcId="{D6C69A77-B30E-4547-849E-0E58E4FCE546}" destId="{31571DA8-32A6-4210-AACD-74396EDF9059}" srcOrd="0" destOrd="0" presId="urn:microsoft.com/office/officeart/2018/2/layout/IconVerticalSolidList"/>
    <dgm:cxn modelId="{7717BA1F-77D5-4166-B859-C16E1BA79A79}" type="presParOf" srcId="{31571DA8-32A6-4210-AACD-74396EDF9059}" destId="{9256AC6C-95E6-46E2-8A31-B48605629AAF}" srcOrd="0" destOrd="0" presId="urn:microsoft.com/office/officeart/2018/2/layout/IconVerticalSolidList"/>
    <dgm:cxn modelId="{9BED8FFD-C137-4B39-9E57-ABF380F1AC87}" type="presParOf" srcId="{31571DA8-32A6-4210-AACD-74396EDF9059}" destId="{D57FA187-C9C1-4936-95E4-B6A1E0C30701}" srcOrd="1" destOrd="0" presId="urn:microsoft.com/office/officeart/2018/2/layout/IconVerticalSolidList"/>
    <dgm:cxn modelId="{CD4EC320-92FB-4715-8848-FECB5AD27BDA}" type="presParOf" srcId="{31571DA8-32A6-4210-AACD-74396EDF9059}" destId="{0A7CEAA2-6748-49C4-A7CC-88EE699D910B}" srcOrd="2" destOrd="0" presId="urn:microsoft.com/office/officeart/2018/2/layout/IconVerticalSolidList"/>
    <dgm:cxn modelId="{DD831885-6E9A-4A5B-A7A4-644C1116E2AD}" type="presParOf" srcId="{31571DA8-32A6-4210-AACD-74396EDF9059}" destId="{B718947C-C132-4256-AEE7-9B32849C4510}" srcOrd="3" destOrd="0" presId="urn:microsoft.com/office/officeart/2018/2/layout/IconVerticalSolidList"/>
    <dgm:cxn modelId="{58FABBEB-DF73-48A1-A5BA-FFDF0B7E32A4}" type="presParOf" srcId="{D6C69A77-B30E-4547-849E-0E58E4FCE546}" destId="{44561D5D-41BD-4D75-9BCE-E04C8131CD8D}" srcOrd="1" destOrd="0" presId="urn:microsoft.com/office/officeart/2018/2/layout/IconVerticalSolidList"/>
    <dgm:cxn modelId="{358441AD-9CA7-48B1-93D7-E224D1985BFD}" type="presParOf" srcId="{D6C69A77-B30E-4547-849E-0E58E4FCE546}" destId="{F61E78CC-AA91-4195-A49F-A4551E293C72}" srcOrd="2" destOrd="0" presId="urn:microsoft.com/office/officeart/2018/2/layout/IconVerticalSolidList"/>
    <dgm:cxn modelId="{C32023A0-9633-499A-8340-EFD2B0FA1841}" type="presParOf" srcId="{F61E78CC-AA91-4195-A49F-A4551E293C72}" destId="{456D64DD-6FC2-409E-9D54-CE843FEEA299}" srcOrd="0" destOrd="0" presId="urn:microsoft.com/office/officeart/2018/2/layout/IconVerticalSolidList"/>
    <dgm:cxn modelId="{BB9665CB-43DC-4BB5-A7ED-32F61C183E42}" type="presParOf" srcId="{F61E78CC-AA91-4195-A49F-A4551E293C72}" destId="{9A6D34F1-9881-4AB4-A354-8173040593BD}" srcOrd="1" destOrd="0" presId="urn:microsoft.com/office/officeart/2018/2/layout/IconVerticalSolidList"/>
    <dgm:cxn modelId="{DAD0962D-5162-498B-94F5-10A8F119127C}" type="presParOf" srcId="{F61E78CC-AA91-4195-A49F-A4551E293C72}" destId="{2E50194B-36E1-4858-9662-61D2E3D3B831}" srcOrd="2" destOrd="0" presId="urn:microsoft.com/office/officeart/2018/2/layout/IconVerticalSolidList"/>
    <dgm:cxn modelId="{70E4EB6F-99C5-4B79-A0FE-C62A0DC0E2B7}" type="presParOf" srcId="{F61E78CC-AA91-4195-A49F-A4551E293C72}" destId="{AA6E77C4-7F39-444D-8642-71AF5EF71B49}" srcOrd="3" destOrd="0" presId="urn:microsoft.com/office/officeart/2018/2/layout/IconVerticalSolidList"/>
    <dgm:cxn modelId="{1DB39AE7-C572-4F40-9E2B-13D47FD435F7}" type="presParOf" srcId="{D6C69A77-B30E-4547-849E-0E58E4FCE546}" destId="{8FD950DD-09D0-42E3-90E2-E11A8C013B5D}" srcOrd="3" destOrd="0" presId="urn:microsoft.com/office/officeart/2018/2/layout/IconVerticalSolidList"/>
    <dgm:cxn modelId="{F7DFE167-0E7C-4827-983E-A241C3D4BC6D}" type="presParOf" srcId="{D6C69A77-B30E-4547-849E-0E58E4FCE546}" destId="{948968F4-68E8-4FBD-9690-F3B349C55FE0}" srcOrd="4" destOrd="0" presId="urn:microsoft.com/office/officeart/2018/2/layout/IconVerticalSolidList"/>
    <dgm:cxn modelId="{CDEDFA46-9AA2-4EF9-86F3-213F89C4495D}" type="presParOf" srcId="{948968F4-68E8-4FBD-9690-F3B349C55FE0}" destId="{4CB476E7-EE60-475F-B677-0D1651394DED}" srcOrd="0" destOrd="0" presId="urn:microsoft.com/office/officeart/2018/2/layout/IconVerticalSolidList"/>
    <dgm:cxn modelId="{71CA3120-895A-457D-ACF0-59012D9E60E5}" type="presParOf" srcId="{948968F4-68E8-4FBD-9690-F3B349C55FE0}" destId="{EE7726B9-1EED-47B8-8273-9EE597E83F34}" srcOrd="1" destOrd="0" presId="urn:microsoft.com/office/officeart/2018/2/layout/IconVerticalSolidList"/>
    <dgm:cxn modelId="{48CFF971-4F53-489F-ACDB-EA7C6690E2E4}" type="presParOf" srcId="{948968F4-68E8-4FBD-9690-F3B349C55FE0}" destId="{AD0A5719-D85C-4AFD-B4D9-A4DE4C19CA4D}" srcOrd="2" destOrd="0" presId="urn:microsoft.com/office/officeart/2018/2/layout/IconVerticalSolidList"/>
    <dgm:cxn modelId="{30F5AC34-43ED-4580-B061-C997BA28550F}" type="presParOf" srcId="{948968F4-68E8-4FBD-9690-F3B349C55FE0}" destId="{48AC1532-FBF9-424C-AC55-0E606DDB0A7C}" srcOrd="3" destOrd="0" presId="urn:microsoft.com/office/officeart/2018/2/layout/IconVerticalSolidList"/>
    <dgm:cxn modelId="{D941BE12-B1D6-4938-AAB5-74CFE9F5F64B}" type="presParOf" srcId="{D6C69A77-B30E-4547-849E-0E58E4FCE546}" destId="{42189ACA-9A2F-4DA7-9E94-5F641E22CCE3}" srcOrd="5" destOrd="0" presId="urn:microsoft.com/office/officeart/2018/2/layout/IconVerticalSolidList"/>
    <dgm:cxn modelId="{6487C53B-C28C-4451-B3F9-FDB197EFB3B8}" type="presParOf" srcId="{D6C69A77-B30E-4547-849E-0E58E4FCE546}" destId="{99E2BE82-9D64-4557-AA03-582454DA7757}" srcOrd="6" destOrd="0" presId="urn:microsoft.com/office/officeart/2018/2/layout/IconVerticalSolidList"/>
    <dgm:cxn modelId="{0CE8E1DC-29F9-4CFA-804B-D3724F300D73}" type="presParOf" srcId="{99E2BE82-9D64-4557-AA03-582454DA7757}" destId="{38A288C1-A5D2-4563-B6A2-3BFF92CE55C1}" srcOrd="0" destOrd="0" presId="urn:microsoft.com/office/officeart/2018/2/layout/IconVerticalSolidList"/>
    <dgm:cxn modelId="{536972D1-FE06-4ABB-8D01-F5AEC5221B01}" type="presParOf" srcId="{99E2BE82-9D64-4557-AA03-582454DA7757}" destId="{422D9DE6-936B-4FE3-AD36-30BC5235688A}" srcOrd="1" destOrd="0" presId="urn:microsoft.com/office/officeart/2018/2/layout/IconVerticalSolidList"/>
    <dgm:cxn modelId="{097BDD09-BEF3-41D9-AE73-E01544D86507}" type="presParOf" srcId="{99E2BE82-9D64-4557-AA03-582454DA7757}" destId="{C413CF3F-3B03-4786-B583-1D1F050EC4A2}" srcOrd="2" destOrd="0" presId="urn:microsoft.com/office/officeart/2018/2/layout/IconVerticalSolidList"/>
    <dgm:cxn modelId="{5144FD62-E30B-459F-B882-0713875959B7}" type="presParOf" srcId="{99E2BE82-9D64-4557-AA03-582454DA7757}" destId="{B317C8D6-C947-49A7-B58D-D949886F1F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AC6C-95E6-46E2-8A31-B48605629AAF}">
      <dsp:nvSpPr>
        <dsp:cNvPr id="0" name=""/>
        <dsp:cNvSpPr/>
      </dsp:nvSpPr>
      <dsp:spPr>
        <a:xfrm>
          <a:off x="0" y="1991"/>
          <a:ext cx="4045021" cy="68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A187-C9C1-4936-95E4-B6A1E0C30701}">
      <dsp:nvSpPr>
        <dsp:cNvPr id="0" name=""/>
        <dsp:cNvSpPr/>
      </dsp:nvSpPr>
      <dsp:spPr>
        <a:xfrm>
          <a:off x="208374" y="156980"/>
          <a:ext cx="379232" cy="3788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8947C-C132-4256-AEE7-9B32849C4510}">
      <dsp:nvSpPr>
        <dsp:cNvPr id="0" name=""/>
        <dsp:cNvSpPr/>
      </dsp:nvSpPr>
      <dsp:spPr>
        <a:xfrm>
          <a:off x="795981" y="1991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Participate in all 12 sessions (live or on-demand) during the date range for the live series (January 18</a:t>
          </a:r>
          <a:r>
            <a:rPr lang="en-US" sz="1400" kern="1200" baseline="30000"/>
            <a:t>th</a:t>
          </a:r>
          <a:r>
            <a:rPr lang="en-US" sz="1400" kern="1200"/>
            <a:t> – March 17</a:t>
          </a:r>
          <a:r>
            <a:rPr lang="en-US" sz="1400" kern="1200" baseline="30000"/>
            <a:t>th</a:t>
          </a:r>
          <a:r>
            <a:rPr lang="en-US" sz="1400" kern="1200"/>
            <a:t>).</a:t>
          </a:r>
        </a:p>
      </dsp:txBody>
      <dsp:txXfrm>
        <a:off x="795981" y="1991"/>
        <a:ext cx="3072151" cy="689514"/>
      </dsp:txXfrm>
    </dsp:sp>
    <dsp:sp modelId="{456D64DD-6FC2-409E-9D54-CE843FEEA299}">
      <dsp:nvSpPr>
        <dsp:cNvPr id="0" name=""/>
        <dsp:cNvSpPr/>
      </dsp:nvSpPr>
      <dsp:spPr>
        <a:xfrm>
          <a:off x="0" y="858660"/>
          <a:ext cx="4045021" cy="688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34F1-9881-4AB4-A354-8173040593BD}">
      <dsp:nvSpPr>
        <dsp:cNvPr id="0" name=""/>
        <dsp:cNvSpPr/>
      </dsp:nvSpPr>
      <dsp:spPr>
        <a:xfrm>
          <a:off x="208374" y="1013649"/>
          <a:ext cx="379232" cy="3788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77C4-7F39-444D-8642-71AF5EF71B49}">
      <dsp:nvSpPr>
        <dsp:cNvPr id="0" name=""/>
        <dsp:cNvSpPr/>
      </dsp:nvSpPr>
      <dsp:spPr>
        <a:xfrm>
          <a:off x="795981" y="858660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 an active member of CIN through engagement in the community.</a:t>
          </a:r>
        </a:p>
      </dsp:txBody>
      <dsp:txXfrm>
        <a:off x="795981" y="858660"/>
        <a:ext cx="3072151" cy="689514"/>
      </dsp:txXfrm>
    </dsp:sp>
    <dsp:sp modelId="{4CB476E7-EE60-475F-B677-0D1651394DED}">
      <dsp:nvSpPr>
        <dsp:cNvPr id="0" name=""/>
        <dsp:cNvSpPr/>
      </dsp:nvSpPr>
      <dsp:spPr>
        <a:xfrm>
          <a:off x="0" y="1715329"/>
          <a:ext cx="4045021" cy="688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26B9-1EED-47B8-8273-9EE597E83F34}">
      <dsp:nvSpPr>
        <dsp:cNvPr id="0" name=""/>
        <dsp:cNvSpPr/>
      </dsp:nvSpPr>
      <dsp:spPr>
        <a:xfrm>
          <a:off x="208374" y="1870318"/>
          <a:ext cx="379232" cy="3788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C1532-FBF9-424C-AC55-0E606DDB0A7C}">
      <dsp:nvSpPr>
        <dsp:cNvPr id="0" name=""/>
        <dsp:cNvSpPr/>
      </dsp:nvSpPr>
      <dsp:spPr>
        <a:xfrm>
          <a:off x="795981" y="1715329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involved with a CompTIA training partner or an independent instructor teaching CompTIA certifications. </a:t>
          </a:r>
        </a:p>
      </dsp:txBody>
      <dsp:txXfrm>
        <a:off x="795981" y="1715329"/>
        <a:ext cx="3072151" cy="689514"/>
      </dsp:txXfrm>
    </dsp:sp>
    <dsp:sp modelId="{38A288C1-A5D2-4563-B6A2-3BFF92CE55C1}">
      <dsp:nvSpPr>
        <dsp:cNvPr id="0" name=""/>
        <dsp:cNvSpPr/>
      </dsp:nvSpPr>
      <dsp:spPr>
        <a:xfrm>
          <a:off x="0" y="2571998"/>
          <a:ext cx="4045021" cy="688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9DE6-936B-4FE3-AD36-30BC5235688A}">
      <dsp:nvSpPr>
        <dsp:cNvPr id="0" name=""/>
        <dsp:cNvSpPr/>
      </dsp:nvSpPr>
      <dsp:spPr>
        <a:xfrm>
          <a:off x="208374" y="2726987"/>
          <a:ext cx="379232" cy="3788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C8D6-C947-49A7-B58D-D949886F1F79}">
      <dsp:nvSpPr>
        <dsp:cNvPr id="0" name=""/>
        <dsp:cNvSpPr/>
      </dsp:nvSpPr>
      <dsp:spPr>
        <a:xfrm>
          <a:off x="795981" y="2571998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questions or clarifications talk with your CompTIA Business Development Manager.</a:t>
          </a:r>
        </a:p>
      </dsp:txBody>
      <dsp:txXfrm>
        <a:off x="795981" y="2571998"/>
        <a:ext cx="3072151" cy="68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3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E57FC6C-1C38-4AA8-B236-A4A77F0B900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360" cy="3426480"/>
          </a:xfrm>
          <a:prstGeom prst="rect">
            <a:avLst/>
          </a:prstGeom>
        </p:spPr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6" name="CustomShape 3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A61B164-A6BD-4263-95A2-1ABA9685DAB7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Img"/>
          </p:nvPr>
        </p:nvSpPr>
        <p:spPr>
          <a:xfrm>
            <a:off x="533520" y="763560"/>
            <a:ext cx="6703200" cy="3771360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4399200" y="9555480"/>
            <a:ext cx="337212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F6EF152A-515A-4A90-AE7C-94EB6C617FF0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8.wmf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457200" y="331560"/>
            <a:ext cx="8227080" cy="2742120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7" descr="CompTIA_logo.wmf"/>
          <p:cNvPicPr/>
          <p:nvPr/>
        </p:nvPicPr>
        <p:blipFill>
          <a:blip r:embed="rId2"/>
          <a:stretch/>
        </p:blipFill>
        <p:spPr>
          <a:xfrm>
            <a:off x="3697200" y="4369320"/>
            <a:ext cx="1682280" cy="35784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9" name="CustomShape 2"/>
          <p:cNvSpPr/>
          <p:nvPr/>
        </p:nvSpPr>
        <p:spPr>
          <a:xfrm>
            <a:off x="3436920" y="4767120"/>
            <a:ext cx="49975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70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pic>
        <p:nvPicPr>
          <p:cNvPr id="371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400" cy="626400"/>
          </a:xfrm>
          <a:prstGeom prst="rect">
            <a:avLst/>
          </a:prstGeom>
          <a:ln>
            <a:noFill/>
          </a:ln>
        </p:spPr>
      </p:pic>
      <p:sp>
        <p:nvSpPr>
          <p:cNvPr id="37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1" name="CustomShape 2"/>
          <p:cNvSpPr/>
          <p:nvPr/>
        </p:nvSpPr>
        <p:spPr>
          <a:xfrm>
            <a:off x="457200" y="331560"/>
            <a:ext cx="8227080" cy="432252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12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sp>
        <p:nvSpPr>
          <p:cNvPr id="41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2" name="CustomShape 2"/>
          <p:cNvSpPr/>
          <p:nvPr/>
        </p:nvSpPr>
        <p:spPr>
          <a:xfrm>
            <a:off x="2957400" y="4767120"/>
            <a:ext cx="54651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53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pic>
        <p:nvPicPr>
          <p:cNvPr id="454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400" cy="626400"/>
          </a:xfrm>
          <a:prstGeom prst="rect">
            <a:avLst/>
          </a:prstGeom>
          <a:ln>
            <a:noFill/>
          </a:ln>
        </p:spPr>
      </p:pic>
      <p:sp>
        <p:nvSpPr>
          <p:cNvPr id="45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4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95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496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49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2691000" y="4767120"/>
            <a:ext cx="57315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3" name="Picture 4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400" cy="626400"/>
          </a:xfrm>
          <a:prstGeom prst="rect">
            <a:avLst/>
          </a:prstGeom>
          <a:ln>
            <a:noFill/>
          </a:ln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0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0040" cy="50004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2691000" y="4767120"/>
            <a:ext cx="57315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62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sp>
        <p:nvSpPr>
          <p:cNvPr id="16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02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0040" cy="50004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3436920" y="4767120"/>
            <a:ext cx="49975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04" name="Picture 7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sp>
        <p:nvSpPr>
          <p:cNvPr id="20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3436920" y="4767120"/>
            <a:ext cx="49975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45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pic>
        <p:nvPicPr>
          <p:cNvPr id="246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400" cy="626400"/>
          </a:xfrm>
          <a:prstGeom prst="rect">
            <a:avLst/>
          </a:prstGeom>
          <a:ln>
            <a:noFill/>
          </a:ln>
        </p:spPr>
      </p:pic>
      <p:sp>
        <p:nvSpPr>
          <p:cNvPr id="24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86" name="CustomShape 2"/>
          <p:cNvSpPr/>
          <p:nvPr/>
        </p:nvSpPr>
        <p:spPr>
          <a:xfrm>
            <a:off x="3436920" y="4767120"/>
            <a:ext cx="49975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87" name="Picture 6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pic>
        <p:nvPicPr>
          <p:cNvPr id="288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400" cy="626400"/>
          </a:xfrm>
          <a:prstGeom prst="rect">
            <a:avLst/>
          </a:prstGeom>
          <a:ln>
            <a:noFill/>
          </a:ln>
        </p:spPr>
      </p:pic>
      <p:sp>
        <p:nvSpPr>
          <p:cNvPr id="289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28" name="CustomShape 2"/>
          <p:cNvSpPr/>
          <p:nvPr/>
        </p:nvSpPr>
        <p:spPr>
          <a:xfrm>
            <a:off x="457200" y="331560"/>
            <a:ext cx="8227080" cy="432252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29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200" cy="128520"/>
          </a:xfrm>
          <a:prstGeom prst="rect">
            <a:avLst/>
          </a:prstGeom>
          <a:ln>
            <a:noFill/>
          </a:ln>
        </p:spPr>
      </p:pic>
      <p:sp>
        <p:nvSpPr>
          <p:cNvPr id="330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9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2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3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2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7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7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mailto:jstanger@comptia.org" TargetMode="External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jpe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457200" y="3158640"/>
            <a:ext cx="8227080" cy="66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XK0-005 TTT Session 5: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457200" y="3781800"/>
            <a:ext cx="6398280" cy="48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Domains 2.1 (Best Practices) and 2.2 (Identity Management)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3" name="CustomShape 3"/>
          <p:cNvSpPr/>
          <p:nvPr/>
        </p:nvSpPr>
        <p:spPr>
          <a:xfrm>
            <a:off x="8881920" y="4767120"/>
            <a:ext cx="259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2794AC6-CB97-4994-BC78-4BD7FAD16F71}" type="slidenum">
              <a:rPr b="0" lang="en-US" sz="68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680" spc="-1" strike="noStrike">
              <a:latin typeface="Arial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455400" y="3047040"/>
            <a:ext cx="5739480" cy="92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5"/>
          <p:cNvSpPr/>
          <p:nvPr/>
        </p:nvSpPr>
        <p:spPr>
          <a:xfrm>
            <a:off x="1150200" y="4261680"/>
            <a:ext cx="4798080" cy="22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July 25, 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46" name="Picture 2" descr=""/>
          <p:cNvPicPr/>
          <p:nvPr/>
        </p:nvPicPr>
        <p:blipFill>
          <a:blip r:embed="rId1"/>
          <a:stretch/>
        </p:blipFill>
        <p:spPr>
          <a:xfrm>
            <a:off x="6197760" y="4493160"/>
            <a:ext cx="231120" cy="194760"/>
          </a:xfrm>
          <a:prstGeom prst="rect">
            <a:avLst/>
          </a:prstGeom>
          <a:ln>
            <a:noFill/>
          </a:ln>
        </p:spPr>
      </p:pic>
      <p:sp>
        <p:nvSpPr>
          <p:cNvPr id="547" name="CustomShape 6"/>
          <p:cNvSpPr/>
          <p:nvPr/>
        </p:nvSpPr>
        <p:spPr>
          <a:xfrm>
            <a:off x="6498360" y="4435560"/>
            <a:ext cx="2643120" cy="2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@TeachCompTIA    #LinuxPlusTTT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48" name="Picture 17" descr="A picture containing sitting, black, white&#10;&#10;Description automatically generated"/>
          <p:cNvPicPr/>
          <p:nvPr/>
        </p:nvPicPr>
        <p:blipFill>
          <a:blip r:embed="rId2"/>
          <a:stretch/>
        </p:blipFill>
        <p:spPr>
          <a:xfrm>
            <a:off x="455040" y="331920"/>
            <a:ext cx="6641640" cy="2212200"/>
          </a:xfrm>
          <a:prstGeom prst="rect">
            <a:avLst/>
          </a:prstGeom>
          <a:ln>
            <a:noFill/>
          </a:ln>
        </p:spPr>
      </p:pic>
      <p:pic>
        <p:nvPicPr>
          <p:cNvPr id="549" name="Picture 8" descr="Logo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355360" y="-97560"/>
            <a:ext cx="3655080" cy="365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26B6DC6-6DE5-4584-997F-FA51EB35444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2292120" y="1396080"/>
            <a:ext cx="13608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3"/>
          <p:cNvSpPr/>
          <p:nvPr/>
        </p:nvSpPr>
        <p:spPr>
          <a:xfrm>
            <a:off x="3345480" y="1181880"/>
            <a:ext cx="13608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24" name="Table 4"/>
          <p:cNvGraphicFramePr/>
          <p:nvPr/>
        </p:nvGraphicFramePr>
        <p:xfrm>
          <a:off x="322560" y="295920"/>
          <a:ext cx="8085240" cy="4175640"/>
        </p:xfrm>
        <a:graphic>
          <a:graphicData uri="http://schemas.openxmlformats.org/drawingml/2006/table">
            <a:tbl>
              <a:tblPr/>
              <a:tblGrid>
                <a:gridCol w="1348200"/>
                <a:gridCol w="6737400"/>
              </a:tblGrid>
              <a:tr h="297360">
                <a:tc gridSpan="2"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A+ Core 1 220-1101 TTT Session Outline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70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Introduction, Linux+ Information, Resources, Domain 1.1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1.2 (Files) and 1.3 (Storage)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7/18/2022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1.4 (Services) and 1.5 (Networking)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7/19/2022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1.6 (Build) and 1.7 (Configuration)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7/25/2022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2.1 (Best Practices) and 2.2 (Identity Management)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7/26/2022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2.3 (Firewalls), 2.4 (Remote), and 2.5 (Access Controls)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8/01/2022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3.1 (Scripts) and 3.2 (Containers)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3.3 (Git), 3.4 (IaC), and 3.5 (Orchestration)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8/23/2022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4.1 (Storage), 4.2 (Network), and 4.3 (Processing)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748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8/30/2022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4.4 (Permissions), 4.5 (Common Problems) &amp; Wrap Up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</a:tbl>
          </a:graphicData>
        </a:graphic>
      </p:graphicFrame>
      <p:sp>
        <p:nvSpPr>
          <p:cNvPr id="625" name="CustomShape 5"/>
          <p:cNvSpPr/>
          <p:nvPr/>
        </p:nvSpPr>
        <p:spPr>
          <a:xfrm>
            <a:off x="3345480" y="1181880"/>
            <a:ext cx="136080" cy="27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6"/>
          <p:cNvSpPr/>
          <p:nvPr/>
        </p:nvSpPr>
        <p:spPr>
          <a:xfrm>
            <a:off x="325080" y="97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7" name="CustomShape 7"/>
          <p:cNvSpPr/>
          <p:nvPr/>
        </p:nvSpPr>
        <p:spPr>
          <a:xfrm>
            <a:off x="325080" y="133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8" name="CustomShape 8"/>
          <p:cNvSpPr/>
          <p:nvPr/>
        </p:nvSpPr>
        <p:spPr>
          <a:xfrm>
            <a:off x="325080" y="1729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9" name="CustomShape 9"/>
          <p:cNvSpPr/>
          <p:nvPr/>
        </p:nvSpPr>
        <p:spPr>
          <a:xfrm>
            <a:off x="325080" y="2089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30" name="CustomShape 10"/>
          <p:cNvSpPr/>
          <p:nvPr/>
        </p:nvSpPr>
        <p:spPr>
          <a:xfrm>
            <a:off x="325080" y="2449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722160" y="1955160"/>
            <a:ext cx="7769880" cy="10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722160" y="2977560"/>
            <a:ext cx="7769880" cy="38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Pop Quiz!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33" name="CustomShape 3"/>
          <p:cNvSpPr/>
          <p:nvPr/>
        </p:nvSpPr>
        <p:spPr>
          <a:xfrm>
            <a:off x="8424720" y="4767120"/>
            <a:ext cx="2595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2C3BD31-0708-417B-B0D0-272BC1EBB4A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34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080" cy="365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 what folder/directory are configuration files usually stored in on Linux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/lib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/boot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/usr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F4F09A27-A8E0-4CA5-8D57-0CC76ADD614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 what folder/directory are configuration files usually stored in on Linux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/lib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/boot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/etc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/usr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0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804D559-CA05-4B36-8670-27C861CE435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2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boot loader is covered in the current Linux+ exam objectives?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LILO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Grub2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Loadlin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Grub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C4938BC-4B74-4E5F-BA87-13A8DC56815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5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boot loader is covered in the current Linux+ exam objectives?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LILO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Grub2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Loadlin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Grub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BD2438F-5024-4711-A482-F8C0E0699FA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8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are file systems supported by Linux?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EXT3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EXT4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XFS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All of the above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9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A8C3D9E-0D70-4020-B4A7-9841E845810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1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are file systems supported by Linux?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EXT3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EXT4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XFS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All of the above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2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75F313D-8795-49E9-A9B9-9AEB6E39EDA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4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Linux utilities is NOT used in file and directory operations?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lsmod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mkdir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5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5FF4D78-6205-45C7-A9FC-810420663C6D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Linux utilities is NOT used in file and directory operations?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lsmod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mkdir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58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900C76A-9681-4889-A873-927F3C62D9E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8424720" y="4767120"/>
            <a:ext cx="2595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3550B34-460F-4F9D-9CAB-31AB83F1DD8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3133440" y="1783080"/>
            <a:ext cx="3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2" name="CustomShape 3"/>
          <p:cNvSpPr/>
          <p:nvPr/>
        </p:nvSpPr>
        <p:spPr>
          <a:xfrm>
            <a:off x="2833200" y="1521720"/>
            <a:ext cx="59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Slides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3" name="CustomShape 4"/>
          <p:cNvSpPr/>
          <p:nvPr/>
        </p:nvSpPr>
        <p:spPr>
          <a:xfrm flipV="1">
            <a:off x="2397240" y="2901600"/>
            <a:ext cx="360" cy="31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4" name="CustomShape 5"/>
          <p:cNvSpPr/>
          <p:nvPr/>
        </p:nvSpPr>
        <p:spPr>
          <a:xfrm>
            <a:off x="5319720" y="1783080"/>
            <a:ext cx="3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5" name="CustomShape 6"/>
          <p:cNvSpPr/>
          <p:nvPr/>
        </p:nvSpPr>
        <p:spPr>
          <a:xfrm>
            <a:off x="1212120" y="1497960"/>
            <a:ext cx="95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Multimedia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6" name="CustomShape 7"/>
          <p:cNvSpPr/>
          <p:nvPr/>
        </p:nvSpPr>
        <p:spPr>
          <a:xfrm>
            <a:off x="4322160" y="1489320"/>
            <a:ext cx="59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Bios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7" name="CustomShape 8"/>
          <p:cNvSpPr/>
          <p:nvPr/>
        </p:nvSpPr>
        <p:spPr>
          <a:xfrm flipV="1">
            <a:off x="3879720" y="2889360"/>
            <a:ext cx="360" cy="31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8" name="CustomShape 9"/>
          <p:cNvSpPr/>
          <p:nvPr/>
        </p:nvSpPr>
        <p:spPr>
          <a:xfrm>
            <a:off x="3300480" y="3225600"/>
            <a:ext cx="13190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Today’s Resources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9" name="CustomShape 10"/>
          <p:cNvSpPr/>
          <p:nvPr/>
        </p:nvSpPr>
        <p:spPr>
          <a:xfrm>
            <a:off x="1638000" y="1774800"/>
            <a:ext cx="3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0" name="CustomShape 11"/>
          <p:cNvSpPr/>
          <p:nvPr/>
        </p:nvSpPr>
        <p:spPr>
          <a:xfrm>
            <a:off x="4889520" y="1480320"/>
            <a:ext cx="8690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ON24 Help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1" name="CustomShape 12"/>
          <p:cNvSpPr/>
          <p:nvPr/>
        </p:nvSpPr>
        <p:spPr>
          <a:xfrm flipV="1">
            <a:off x="6108120" y="2889360"/>
            <a:ext cx="360" cy="31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2" name="CustomShape 13"/>
          <p:cNvSpPr/>
          <p:nvPr/>
        </p:nvSpPr>
        <p:spPr>
          <a:xfrm>
            <a:off x="5628240" y="3259440"/>
            <a:ext cx="95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Group Chat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3" name="CustomShape 14"/>
          <p:cNvSpPr/>
          <p:nvPr/>
        </p:nvSpPr>
        <p:spPr>
          <a:xfrm>
            <a:off x="4595040" y="1774800"/>
            <a:ext cx="3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4" name="CustomShape 15"/>
          <p:cNvSpPr/>
          <p:nvPr/>
        </p:nvSpPr>
        <p:spPr>
          <a:xfrm>
            <a:off x="2160360" y="3221280"/>
            <a:ext cx="5288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Q&amp;A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5" name="CustomShape 16"/>
          <p:cNvSpPr/>
          <p:nvPr/>
        </p:nvSpPr>
        <p:spPr>
          <a:xfrm flipV="1">
            <a:off x="7598160" y="2901600"/>
            <a:ext cx="360" cy="31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6" name="CustomShape 17"/>
          <p:cNvSpPr/>
          <p:nvPr/>
        </p:nvSpPr>
        <p:spPr>
          <a:xfrm>
            <a:off x="6328440" y="1321200"/>
            <a:ext cx="12214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Certificate of Attendance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7" name="CustomShape 18"/>
          <p:cNvSpPr/>
          <p:nvPr/>
        </p:nvSpPr>
        <p:spPr>
          <a:xfrm>
            <a:off x="6816240" y="1766160"/>
            <a:ext cx="360" cy="30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8" name="CustomShape 19"/>
          <p:cNvSpPr/>
          <p:nvPr/>
        </p:nvSpPr>
        <p:spPr>
          <a:xfrm>
            <a:off x="7319520" y="3237120"/>
            <a:ext cx="957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Survey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69" name="Picture 4" descr=""/>
          <p:cNvPicPr/>
          <p:nvPr/>
        </p:nvPicPr>
        <p:blipFill>
          <a:blip r:embed="rId1"/>
          <a:stretch/>
        </p:blipFill>
        <p:spPr>
          <a:xfrm>
            <a:off x="1247400" y="2154240"/>
            <a:ext cx="6775200" cy="67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0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Linux utilities’ primary function is to display free disk space?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du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lsdisk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df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fdisk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1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649B51A-EF76-4C3D-9DB5-5BB8BF6F438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Linux utilities’ primary function is to display free disk space?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du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lsdisk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df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fdisk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4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B487B5A-14AA-41DF-81B9-1282417B5F4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Linux utilities displays running process for either a user or the whole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lsproc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ps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top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C5162F6-5DC1-4A5D-AA72-C2CBB345977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9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Linux utilities displays running process for either a user or the whole system?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lsproc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ps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top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None of the above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6274ABE-7571-457E-BF04-83336115F0CD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2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is the more current Linux utility for display IP address and related information?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ifconfig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netconfig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ipconfig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3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5CFBB4E6-9D39-4CAF-A4A1-AA68BBD046A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5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is the more current Linux utility for display IP address and related information?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ifconfig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netconfig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ipconfig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ip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6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F81968B-71E4-4966-993C-3A05BF039BD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8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is NOT a Linux package manager?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DNF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YUM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APT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RPM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All of the above are package managers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79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1139965-34AD-470C-9D9B-D16C209A9C3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POLL - Answer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Which of the following is NOT a Linux package manager?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DNF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YUM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APT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RPM</a:t>
            </a:r>
            <a:endParaRPr b="0" lang="en-US" sz="20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AutoNum type="alphaLcPeriod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All of the above are package managers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82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48C237B-FAB3-4570-96A7-6DCEA08E2BD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ustomShape 1"/>
          <p:cNvSpPr/>
          <p:nvPr/>
        </p:nvSpPr>
        <p:spPr>
          <a:xfrm>
            <a:off x="722160" y="1955160"/>
            <a:ext cx="7769880" cy="10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84" name="CustomShape 2"/>
          <p:cNvSpPr/>
          <p:nvPr/>
        </p:nvSpPr>
        <p:spPr>
          <a:xfrm>
            <a:off x="722160" y="2977560"/>
            <a:ext cx="7769880" cy="38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2.1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85" name="CustomShape 3"/>
          <p:cNvSpPr/>
          <p:nvPr/>
        </p:nvSpPr>
        <p:spPr>
          <a:xfrm>
            <a:off x="8424720" y="4767120"/>
            <a:ext cx="2595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199302C-D8B1-4074-AE22-B5450492EFFF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86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080" cy="365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2.1 - Summarize the purpose and use of security best practices in a Linux environment.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8" name="CustomShape 2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7C8AEC8-ADC5-4766-9B8B-ADDCBA69D05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89" name="" descr=""/>
          <p:cNvPicPr/>
          <p:nvPr/>
        </p:nvPicPr>
        <p:blipFill>
          <a:blip r:embed="rId1"/>
          <a:stretch/>
        </p:blipFill>
        <p:spPr>
          <a:xfrm>
            <a:off x="166320" y="1257480"/>
            <a:ext cx="8863560" cy="314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0" y="0"/>
            <a:ext cx="9143280" cy="514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1" name="CustomShape 2"/>
          <p:cNvSpPr/>
          <p:nvPr/>
        </p:nvSpPr>
        <p:spPr>
          <a:xfrm flipH="1">
            <a:off x="-720" y="4806720"/>
            <a:ext cx="9143280" cy="342360"/>
          </a:xfrm>
          <a:prstGeom prst="rect">
            <a:avLst/>
          </a:prstGeom>
          <a:gradFill rotWithShape="0">
            <a:gsLst>
              <a:gs pos="0">
                <a:srgbClr val="000000">
                  <a:alpha val="97254"/>
                </a:srgbClr>
              </a:gs>
              <a:gs pos="100000">
                <a:srgbClr val="4472c4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CustomShape 3"/>
          <p:cNvSpPr/>
          <p:nvPr/>
        </p:nvSpPr>
        <p:spPr>
          <a:xfrm flipH="1">
            <a:off x="-720" y="4806720"/>
            <a:ext cx="6085800" cy="336240"/>
          </a:xfrm>
          <a:prstGeom prst="rect">
            <a:avLst/>
          </a:prstGeom>
          <a:gradFill rotWithShape="0">
            <a:gsLst>
              <a:gs pos="0">
                <a:srgbClr val="2f5597">
                  <a:alpha val="60000"/>
                </a:srgbClr>
              </a:gs>
              <a:gs pos="100000">
                <a:srgbClr val="000000">
                  <a:alpha val="71372"/>
                </a:srgbClr>
              </a:gs>
            </a:gsLst>
            <a:lin ang="11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3" name="CustomShape 4"/>
          <p:cNvSpPr/>
          <p:nvPr/>
        </p:nvSpPr>
        <p:spPr>
          <a:xfrm>
            <a:off x="557280" y="1588320"/>
            <a:ext cx="85078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  <a:ea typeface="Calibri"/>
              </a:rPr>
              <a:t>The CompTIA Instructor Network (CIN) is a worldwide community for instructors who provide CompTIA certification training.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4" name="CustomShape 5"/>
          <p:cNvSpPr/>
          <p:nvPr/>
        </p:nvSpPr>
        <p:spPr>
          <a:xfrm>
            <a:off x="557280" y="2357640"/>
            <a:ext cx="8442000" cy="185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Benefits of being a community member include:</a:t>
            </a:r>
            <a:endParaRPr b="0" lang="en-US" sz="1800" spc="-1" strike="noStrike">
              <a:latin typeface="Arial"/>
            </a:endParaRPr>
          </a:p>
          <a:p>
            <a:pPr lvl="1" marL="600120" indent="-2563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Communicate and collaborate with CompTIA staff and other instructors.</a:t>
            </a:r>
            <a:endParaRPr b="0" lang="en-US" sz="1800" spc="-1" strike="noStrike">
              <a:latin typeface="Arial"/>
            </a:endParaRPr>
          </a:p>
          <a:p>
            <a:pPr lvl="1" marL="600120" indent="-2563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Access resources for students to understand the value of getting certified. </a:t>
            </a:r>
            <a:endParaRPr b="0" lang="en-US" sz="1800" spc="-1" strike="noStrike">
              <a:latin typeface="Arial"/>
            </a:endParaRPr>
          </a:p>
          <a:p>
            <a:pPr lvl="1" marL="600120" indent="-2563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Receive complimentary training and tools from CompTIA to enrich your classroom. </a:t>
            </a:r>
            <a:endParaRPr b="0" lang="en-US" sz="1800" spc="-1" strike="noStrike">
              <a:latin typeface="Arial"/>
            </a:endParaRPr>
          </a:p>
          <a:p>
            <a:pPr lvl="1" marL="600120" indent="-2563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Become proficient at teaching CompTIA standards. </a:t>
            </a:r>
            <a:endParaRPr b="0" lang="en-US" sz="1800" spc="-1" strike="noStrike">
              <a:latin typeface="Arial"/>
            </a:endParaRPr>
          </a:p>
          <a:p>
            <a:pPr lvl="1" marL="600120" indent="-25632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Share best practices and resources with each other.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5" name="CustomShape 6"/>
          <p:cNvSpPr/>
          <p:nvPr/>
        </p:nvSpPr>
        <p:spPr>
          <a:xfrm>
            <a:off x="3319920" y="4408200"/>
            <a:ext cx="276588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0000"/>
                </a:solidFill>
                <a:latin typeface="Calibri"/>
                <a:ea typeface="DejaVu Sans"/>
              </a:rPr>
              <a:t>https://cin.comptia.org</a:t>
            </a:r>
            <a:endParaRPr b="0" lang="en-US" sz="2100" spc="-1" strike="noStrike">
              <a:latin typeface="Arial"/>
            </a:endParaRPr>
          </a:p>
        </p:txBody>
      </p:sp>
      <p:pic>
        <p:nvPicPr>
          <p:cNvPr id="576" name="Picture 31" descr="A close up of a logo&#10;&#10;Description automatically generated"/>
          <p:cNvPicPr/>
          <p:nvPr/>
        </p:nvPicPr>
        <p:blipFill>
          <a:blip r:embed="rId1"/>
          <a:srcRect l="0" t="29711" r="0" b="33350"/>
          <a:stretch/>
        </p:blipFill>
        <p:spPr>
          <a:xfrm>
            <a:off x="0" y="168840"/>
            <a:ext cx="4107240" cy="1517040"/>
          </a:xfrm>
          <a:prstGeom prst="rect">
            <a:avLst/>
          </a:prstGeom>
          <a:ln>
            <a:noFill/>
          </a:ln>
        </p:spPr>
      </p:pic>
      <p:pic>
        <p:nvPicPr>
          <p:cNvPr id="577" name="Picture 8" descr="A picture containing logo&#10;&#10;Description automatically generated"/>
          <p:cNvPicPr/>
          <p:nvPr/>
        </p:nvPicPr>
        <p:blipFill>
          <a:blip r:embed="rId2"/>
          <a:stretch/>
        </p:blipFill>
        <p:spPr>
          <a:xfrm>
            <a:off x="7253640" y="3709440"/>
            <a:ext cx="1211400" cy="89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2.1 - Summarize the purpose and use of security best practices in a Linux environment.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1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Managing public key infrastructure (PKI) certificates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Public key – part of key pair, shared with other users / sites.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Private key – part of key pair, kept secret and protected.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Self-signed certificate – Is a certificate not signed by a certificate authority.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Digital signature – a public / private key pair used in PKI.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Wildcard certificate – single certificate with wildcard (*) in domain name.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Hashing – used in PKI, make sure to use highest algorithm and key lengths.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Certificate authorities – Range from major providers like Network Solutions and Let’s Encrypt to server based like Microsoft CA and Easy-RSA on Linux.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2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A6F97E4-1066-4C22-9B46-4801A6F965F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2.1 - Summarize the purpose and use of security best practices in a Linux environment.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4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Certificate use cases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Secure Sockets Layer (SSL)/Transport Layer Security (TLS)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Certificate authentication – Certificate authorities authenticate clients without having to have a copy of the public key on every server.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Encryption – can be used to encrypt files.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5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F966F48-6ADD-4155-B180-86E39DAD6C6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2.1 - Summarize the purpose and use of security best practices in a Linux environment.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7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Authentication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Tokens - provide secure storage for digital certificates and private keys.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Multifactor authentication (MFA)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Pluggable authentication modules (PAM) - mechanism to integrate multiple low-level authentication schemes into a high-level application programming.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System Security Services Daemon (SSSD) - set of daemons to manage access to remote directory services and authentication.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Lightweight Directory Access Protocol (LDAP)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Single sign-on (SSO)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98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FB49F72-0630-46D1-9223-9FA1E1CEBE9F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2.1 - Summarize the purpose and use of security best practices in a Linux environment.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0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Linux hardening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Security scanning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Secure boot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UEFI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System logging configurations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Setting default umask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Disabling/removing insecure services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01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A6E5EF4-1D36-4EA2-8BF9-E9A8461054E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2.1 - Summarize the purpose and use of security best practices in a Linux environment.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3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Linux hardening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Enforcing password strength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Removing unused packages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Tuning kernel parameters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Securing service accounts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Configuring the host firewall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04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0D17FEA-0129-4F57-8691-F56DBED7306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06" name="CustomShape 2"/>
          <p:cNvSpPr/>
          <p:nvPr/>
        </p:nvSpPr>
        <p:spPr>
          <a:xfrm>
            <a:off x="457200" y="1200240"/>
            <a:ext cx="425340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Do you have any other hardening techniques you cover in your classes?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707" name="CustomShape 3"/>
          <p:cNvSpPr/>
          <p:nvPr/>
        </p:nvSpPr>
        <p:spPr>
          <a:xfrm>
            <a:off x="5850000" y="1367280"/>
            <a:ext cx="190224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708" name="CustomShape 4"/>
          <p:cNvSpPr/>
          <p:nvPr/>
        </p:nvSpPr>
        <p:spPr>
          <a:xfrm>
            <a:off x="5187960" y="1200240"/>
            <a:ext cx="3496320" cy="319284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-673815" t="0" r="-673815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ustomShape 1"/>
          <p:cNvSpPr/>
          <p:nvPr/>
        </p:nvSpPr>
        <p:spPr>
          <a:xfrm>
            <a:off x="722160" y="1955160"/>
            <a:ext cx="7769880" cy="10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710" name="CustomShape 2"/>
          <p:cNvSpPr/>
          <p:nvPr/>
        </p:nvSpPr>
        <p:spPr>
          <a:xfrm>
            <a:off x="722160" y="2977560"/>
            <a:ext cx="7769880" cy="38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2.2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11" name="CustomShape 3"/>
          <p:cNvSpPr/>
          <p:nvPr/>
        </p:nvSpPr>
        <p:spPr>
          <a:xfrm>
            <a:off x="8424720" y="4767120"/>
            <a:ext cx="25956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484FB9B-0D33-4843-8C70-ECF6A1FA64B0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2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080" cy="365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7756B95-0A7B-424D-93C9-FBE054489FD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4" name="" descr=""/>
          <p:cNvPicPr/>
          <p:nvPr/>
        </p:nvPicPr>
        <p:blipFill>
          <a:blip r:embed="rId1"/>
          <a:stretch/>
        </p:blipFill>
        <p:spPr>
          <a:xfrm>
            <a:off x="169560" y="1040400"/>
            <a:ext cx="8857080" cy="3726000"/>
          </a:xfrm>
          <a:prstGeom prst="rect">
            <a:avLst/>
          </a:prstGeom>
          <a:ln>
            <a:noFill/>
          </a:ln>
        </p:spPr>
      </p:pic>
      <p:sp>
        <p:nvSpPr>
          <p:cNvPr id="715" name="CustomShape 2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2.2 - Given a scenario, implement identity management.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2.2 - Given a scenario, implement identity management.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7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Account creation and deletion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Utilities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useradd – used to add a new user to the system.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groupadd – used to add a new group to the system.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userdel – used to delete a user from the 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groupdel – used to delete a group from the 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usermod – used to modify a user on the system.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groupmod – used to modify a group on the system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id – shows the user and group ID’s associated with a user.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who – displays information about system and logged on users.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 – displays information about logged on users and who they have su’d.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18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B419CC8-3D69-423F-AC6E-2667A55AF70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2.2 - Given a scenario, implement identity management.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0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Account creation and deletion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Default shell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Configuration files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/etc/passwd – where usernames and IDs are stored.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/etc/group – where group info and IDs of users in group are stored.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/etc/shadow – where passwords of users are stored encrypted.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/etc/profile – used to set system wide environmental variables on users shells.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/etc/skel – used to create a default home directory, containing below.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.bash_profile – executed when BASH is interactive login shell.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.bashrc – executed for interactive non-login shell.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21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13363F8-BB0F-4D8E-90F7-D5F67B978E4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3240"/>
            <a:ext cx="9143280" cy="51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9" name="CustomShape 2"/>
          <p:cNvSpPr/>
          <p:nvPr/>
        </p:nvSpPr>
        <p:spPr>
          <a:xfrm>
            <a:off x="628560" y="75960"/>
            <a:ext cx="7885800" cy="99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Qualifications for Exam Voucher Distribution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580" name="Picture 28" descr=""/>
          <p:cNvPicPr/>
          <p:nvPr/>
        </p:nvPicPr>
        <p:blipFill>
          <a:blip r:embed="rId1"/>
          <a:srcRect l="9657" t="0" r="23591" b="0"/>
          <a:stretch/>
        </p:blipFill>
        <p:spPr>
          <a:xfrm>
            <a:off x="5136840" y="1328400"/>
            <a:ext cx="3377880" cy="3377880"/>
          </a:xfrm>
          <a:prstGeom prst="rect">
            <a:avLst/>
          </a:prstGeom>
          <a:ln>
            <a:noFill/>
          </a:ln>
        </p:spPr>
      </p:pic>
      <p:sp>
        <p:nvSpPr>
          <p:cNvPr id="581" name="CustomShape 3"/>
          <p:cNvSpPr/>
          <p:nvPr/>
        </p:nvSpPr>
        <p:spPr>
          <a:xfrm flipV="1" rot="21189000">
            <a:off x="5235120" y="1446480"/>
            <a:ext cx="3416760" cy="341676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ustomShape 4"/>
          <p:cNvSpPr/>
          <p:nvPr/>
        </p:nvSpPr>
        <p:spPr>
          <a:xfrm>
            <a:off x="7725600" y="1476720"/>
            <a:ext cx="499320" cy="485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942713020"/>
              </p:ext>
            </p:extLst>
          </p:nvPr>
        </p:nvGraphicFramePr>
        <p:xfrm>
          <a:off x="628560" y="939960"/>
          <a:ext cx="4044240" cy="326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" name="CustomShape 5"/>
          <p:cNvSpPr/>
          <p:nvPr/>
        </p:nvSpPr>
        <p:spPr>
          <a:xfrm>
            <a:off x="299520" y="4352040"/>
            <a:ext cx="516960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Please note as stated in the CompTIA Voucher Terms and Conditions, vouchers are not for resale!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2.2 - Given a scenario, implement identity management.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3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Account management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passwd – used to change a user’s password.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chage – used to set number of days before a required password change.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pam_tally2 – used to lock user accounts after certain number of failed ssh logins.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faillock – a command and folder related to failed user logins and lockout.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/etc/login.defs – provides default configuration information for several user account parameters.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24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C6DF5283-FBF4-4476-A87F-4D0B1922392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For Next Class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6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Check out your Instructor Guide resources if you have not already done so or are not saving them for later study.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Next class is Tuesday 7/26/22 and we will cover: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2.4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2.5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27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7184FA7-8A0B-4F5D-9EFB-69CD5678630D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Discussion time: Please type your questions in chat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9" name="CustomShape 2"/>
          <p:cNvSpPr/>
          <p:nvPr/>
        </p:nvSpPr>
        <p:spPr>
          <a:xfrm>
            <a:off x="457200" y="1200240"/>
            <a:ext cx="822708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 marL="225360" indent="-22284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Questions over content.</a:t>
            </a:r>
            <a:endParaRPr b="0" lang="en-US" sz="2000" spc="-1" strike="noStrike">
              <a:latin typeface="Arial"/>
            </a:endParaRPr>
          </a:p>
          <a:p>
            <a:pPr marL="225360" indent="-22284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Share you experience.</a:t>
            </a:r>
            <a:endParaRPr b="0" lang="en-US" sz="2000" spc="-1" strike="noStrike">
              <a:latin typeface="Arial"/>
            </a:endParaRPr>
          </a:p>
          <a:p>
            <a:pPr marL="225360" indent="-22284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would you like to see </a:t>
            </a:r>
            <a:br/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different moving forward?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30" name="CustomShape 3"/>
          <p:cNvSpPr/>
          <p:nvPr/>
        </p:nvSpPr>
        <p:spPr>
          <a:xfrm>
            <a:off x="8436960" y="4767120"/>
            <a:ext cx="247320" cy="2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7F3C0BE-01C3-4C4A-9287-AD2630AB5FB4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31" name="Picture 5" descr="A picture containing clipart&#10;&#10;Description generated with very high confidence"/>
          <p:cNvPicPr/>
          <p:nvPr/>
        </p:nvPicPr>
        <p:blipFill>
          <a:blip r:embed="rId1"/>
          <a:stretch/>
        </p:blipFill>
        <p:spPr>
          <a:xfrm>
            <a:off x="4224960" y="1536120"/>
            <a:ext cx="4759920" cy="2226240"/>
          </a:xfrm>
          <a:prstGeom prst="rect">
            <a:avLst/>
          </a:prstGeom>
          <a:ln>
            <a:noFill/>
          </a:ln>
        </p:spPr>
      </p:pic>
      <p:sp>
        <p:nvSpPr>
          <p:cNvPr id="732" name="CustomShape 4"/>
          <p:cNvSpPr/>
          <p:nvPr/>
        </p:nvSpPr>
        <p:spPr>
          <a:xfrm>
            <a:off x="2121120" y="3764880"/>
            <a:ext cx="4655160" cy="583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440">
            <a:solidFill>
              <a:schemeClr val="accent1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33" name="CustomShape 5"/>
          <p:cNvSpPr/>
          <p:nvPr/>
        </p:nvSpPr>
        <p:spPr>
          <a:xfrm>
            <a:off x="2243160" y="3803400"/>
            <a:ext cx="46551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Let’s keep the conversation going in the CompTIA Instructor Forum: https://cin.comptia.org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icture 4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-101520" y="0"/>
            <a:ext cx="9244800" cy="1362960"/>
          </a:xfrm>
          <a:prstGeom prst="rect">
            <a:avLst/>
          </a:prstGeom>
          <a:ln>
            <a:noFill/>
          </a:ln>
        </p:spPr>
      </p:pic>
      <p:sp>
        <p:nvSpPr>
          <p:cNvPr id="585" name="CustomShape 1"/>
          <p:cNvSpPr/>
          <p:nvPr/>
        </p:nvSpPr>
        <p:spPr>
          <a:xfrm>
            <a:off x="162000" y="1811880"/>
            <a:ext cx="6358320" cy="32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Dates: 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Wednesday, August 3 - Thursday, August 4, 2022</a:t>
            </a:r>
            <a:br/>
            <a:endParaRPr b="0" lang="en-US" sz="13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Partner Summit 2022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 is a chance to learn how you can open doors to success for so many, together in partnership with CompTIA. 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350" spc="-1" strike="noStrike">
              <a:latin typeface="Arial"/>
            </a:endParaRPr>
          </a:p>
        </p:txBody>
      </p:sp>
      <p:sp>
        <p:nvSpPr>
          <p:cNvPr id="586" name="CustomShape 2"/>
          <p:cNvSpPr/>
          <p:nvPr/>
        </p:nvSpPr>
        <p:spPr>
          <a:xfrm>
            <a:off x="5940000" y="2279880"/>
            <a:ext cx="3203280" cy="23266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87" name="Picture 2" descr=""/>
          <p:cNvPicPr/>
          <p:nvPr/>
        </p:nvPicPr>
        <p:blipFill>
          <a:blip r:embed="rId3"/>
          <a:stretch/>
        </p:blipFill>
        <p:spPr>
          <a:xfrm>
            <a:off x="162000" y="3038760"/>
            <a:ext cx="5691960" cy="141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Picture 4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-101520" y="0"/>
            <a:ext cx="9244800" cy="1362960"/>
          </a:xfrm>
          <a:prstGeom prst="rect">
            <a:avLst/>
          </a:prstGeom>
          <a:ln>
            <a:noFill/>
          </a:ln>
        </p:spPr>
      </p:pic>
      <p:sp>
        <p:nvSpPr>
          <p:cNvPr id="589" name="CustomShape 1"/>
          <p:cNvSpPr/>
          <p:nvPr/>
        </p:nvSpPr>
        <p:spPr>
          <a:xfrm>
            <a:off x="4950360" y="1629360"/>
            <a:ext cx="4098240" cy="32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6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Dates: 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Wednesday, August 3 - Thursday, August 4, 2022</a:t>
            </a:r>
            <a:br/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CIN Capture the Flag</a:t>
            </a:r>
            <a:r>
              <a:rPr b="0" lang="en-US" sz="2800" spc="-1" strike="noStrike">
                <a:solidFill>
                  <a:srgbClr val="1d1c1d"/>
                </a:solidFill>
                <a:latin typeface="Slack-Lato"/>
                <a:ea typeface="DejaVu Sans"/>
              </a:rPr>
              <a:t> is a friendly competition open to attendees at Partner Summit, that will allow you to try solving real-world challenges that map to CompTIA Security+, A+, and Network+ exam objectives. 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1d1c1d"/>
                </a:solidFill>
                <a:latin typeface="Slack-Lato"/>
                <a:ea typeface="DejaVu Sans"/>
              </a:rPr>
              <a:t>Post Challenge Review </a:t>
            </a:r>
            <a:r>
              <a:rPr b="0" lang="en-US" sz="2800" spc="-1" strike="noStrike">
                <a:solidFill>
                  <a:srgbClr val="1d1c1d"/>
                </a:solidFill>
                <a:latin typeface="Slack-Lato"/>
                <a:ea typeface="DejaVu Sans"/>
              </a:rPr>
              <a:t>Join us following the event close for challenge review, Q&amp;A and refreshments!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590" name="Picture 2" descr="Graphical user interface, text&#10;&#10;Description automatically generated"/>
          <p:cNvPicPr/>
          <p:nvPr/>
        </p:nvPicPr>
        <p:blipFill>
          <a:blip r:embed="rId2"/>
          <a:stretch/>
        </p:blipFill>
        <p:spPr>
          <a:xfrm>
            <a:off x="16920" y="2157480"/>
            <a:ext cx="4836240" cy="241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5211000" y="3238200"/>
            <a:ext cx="241524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Host: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Stephen Schneiter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 Network Program Manager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CompTIA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 u="sng">
                <a:solidFill>
                  <a:srgbClr val="e2161a"/>
                </a:solidFill>
                <a:uFillTx/>
                <a:latin typeface="Calibri"/>
                <a:ea typeface="DejaVu Sans"/>
                <a:hlinkClick r:id="rId1"/>
              </a:rPr>
              <a:t>sschneiter@comptia.org</a:t>
            </a: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1754280" y="3238200"/>
            <a:ext cx="318024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 McWhorter</a:t>
            </a:r>
            <a:br/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Chief Technology Officer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Covered 6 LLC | DGP International 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lee@covered6.com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4836960" y="1149480"/>
            <a:ext cx="1964520" cy="19645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4"/>
          <p:cNvSpPr/>
          <p:nvPr/>
        </p:nvSpPr>
        <p:spPr>
          <a:xfrm>
            <a:off x="1463040" y="1149480"/>
            <a:ext cx="1981080" cy="19645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457200" y="205920"/>
            <a:ext cx="82270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Lee McWhorter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689760" y="1064880"/>
            <a:ext cx="4492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CTO at Covered 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CompTIA CIN Board member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lee@covered6.com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https://www.linkedin.com/in/lee-mcwhorter/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Twiiter: @tleemcjr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Previous TTT’s: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PenTest+ 001 2018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CASP+ 004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PenTest+ 002 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4298400" y="2659320"/>
            <a:ext cx="4385880" cy="20998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98" name="Picture 2" descr="C:\Users\Lee\Desktop\CompTIA Certs\!Badges\CompTIA_ITFund_2B.png"/>
          <p:cNvPicPr/>
          <p:nvPr/>
        </p:nvPicPr>
        <p:blipFill>
          <a:blip r:embed="rId1"/>
          <a:stretch/>
        </p:blipFill>
        <p:spPr>
          <a:xfrm>
            <a:off x="4563360" y="281556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599" name="Picture 3" descr="C:\Users\Lee\Desktop\CompTIA Certs\!Badges\CompTIA_A_2Bce.png"/>
          <p:cNvPicPr/>
          <p:nvPr/>
        </p:nvPicPr>
        <p:blipFill>
          <a:blip r:embed="rId2"/>
          <a:stretch/>
        </p:blipFill>
        <p:spPr>
          <a:xfrm>
            <a:off x="5153040" y="281556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0" name="Picture 4" descr="C:\Users\Lee\Desktop\CompTIA Certs\!Badges\CompTIA_Network_2Bce.png"/>
          <p:cNvPicPr/>
          <p:nvPr/>
        </p:nvPicPr>
        <p:blipFill>
          <a:blip r:embed="rId3"/>
          <a:stretch/>
        </p:blipFill>
        <p:spPr>
          <a:xfrm>
            <a:off x="5743080" y="281556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1" name="Picture 6" descr="C:\Users\Lee\Desktop\CompTIA Certs\!Badges\CompTIA_Security_2Bce.png"/>
          <p:cNvPicPr/>
          <p:nvPr/>
        </p:nvPicPr>
        <p:blipFill>
          <a:blip r:embed="rId4"/>
          <a:stretch/>
        </p:blipFill>
        <p:spPr>
          <a:xfrm>
            <a:off x="6282720" y="281556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2" name="Picture 8" descr="C:\Users\Lee\Desktop\CompTIA Certs\!Badges\CompTIA_PenTest_2B.png"/>
          <p:cNvPicPr/>
          <p:nvPr/>
        </p:nvPicPr>
        <p:blipFill>
          <a:blip r:embed="rId5"/>
          <a:stretch/>
        </p:blipFill>
        <p:spPr>
          <a:xfrm>
            <a:off x="6848640" y="281772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3" name="Picture 10" descr="C:\Users\Lee\Desktop\CompTIA Certs\!Badges\Comptia_CySA_2Bce.png"/>
          <p:cNvPicPr/>
          <p:nvPr/>
        </p:nvPicPr>
        <p:blipFill>
          <a:blip r:embed="rId6"/>
          <a:stretch/>
        </p:blipFill>
        <p:spPr>
          <a:xfrm>
            <a:off x="7414920" y="281772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4" name="Picture 13" descr="C:\Users\Lee\Desktop\CompTIA Certs\!Badges\CompTIA_Linux_2BLPI.png"/>
          <p:cNvPicPr/>
          <p:nvPr/>
        </p:nvPicPr>
        <p:blipFill>
          <a:blip r:embed="rId7"/>
          <a:stretch/>
        </p:blipFill>
        <p:spPr>
          <a:xfrm>
            <a:off x="4546080" y="339228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5" name="Picture 14" descr="C:\Users\Lee\Desktop\CompTIA Certs\07a LPIC-1 Sept 12, 2018 - Expire 9-12-2023\LPIC-1-badge.jpg"/>
          <p:cNvPicPr/>
          <p:nvPr/>
        </p:nvPicPr>
        <p:blipFill>
          <a:blip r:embed="rId8"/>
          <a:stretch/>
        </p:blipFill>
        <p:spPr>
          <a:xfrm>
            <a:off x="4552560" y="4021560"/>
            <a:ext cx="574920" cy="545040"/>
          </a:xfrm>
          <a:prstGeom prst="rect">
            <a:avLst/>
          </a:prstGeom>
          <a:ln>
            <a:noFill/>
          </a:ln>
        </p:spPr>
      </p:pic>
      <p:pic>
        <p:nvPicPr>
          <p:cNvPr id="606" name="Picture 17" descr="C:\Users\Lee\Desktop\CertNexus\!Certified IoT Practioner Beta exam\badge.png"/>
          <p:cNvPicPr/>
          <p:nvPr/>
        </p:nvPicPr>
        <p:blipFill>
          <a:blip r:embed="rId9"/>
          <a:stretch/>
        </p:blipFill>
        <p:spPr>
          <a:xfrm>
            <a:off x="6302160" y="4008600"/>
            <a:ext cx="572400" cy="572400"/>
          </a:xfrm>
          <a:prstGeom prst="rect">
            <a:avLst/>
          </a:prstGeom>
          <a:ln>
            <a:noFill/>
          </a:ln>
        </p:spPr>
      </p:pic>
      <p:pic>
        <p:nvPicPr>
          <p:cNvPr id="607" name="Picture 18" descr="C:\Users\Lee\Desktop\CertNexus\!CyberSec First Responder (310 exam)\badge.png"/>
          <p:cNvPicPr/>
          <p:nvPr/>
        </p:nvPicPr>
        <p:blipFill>
          <a:blip r:embed="rId10"/>
          <a:stretch/>
        </p:blipFill>
        <p:spPr>
          <a:xfrm>
            <a:off x="5142240" y="4021560"/>
            <a:ext cx="545040" cy="545040"/>
          </a:xfrm>
          <a:prstGeom prst="rect">
            <a:avLst/>
          </a:prstGeom>
          <a:ln>
            <a:noFill/>
          </a:ln>
        </p:spPr>
      </p:pic>
      <p:pic>
        <p:nvPicPr>
          <p:cNvPr id="608" name="Picture 3" descr=""/>
          <p:cNvPicPr/>
          <p:nvPr/>
        </p:nvPicPr>
        <p:blipFill>
          <a:blip r:embed="rId11"/>
          <a:stretch/>
        </p:blipFill>
        <p:spPr>
          <a:xfrm>
            <a:off x="5150880" y="3423960"/>
            <a:ext cx="525960" cy="480960"/>
          </a:xfrm>
          <a:prstGeom prst="rect">
            <a:avLst/>
          </a:prstGeom>
          <a:ln w="9360">
            <a:noFill/>
          </a:ln>
        </p:spPr>
      </p:pic>
      <p:pic>
        <p:nvPicPr>
          <p:cNvPr id="609" name="Picture 3" descr=""/>
          <p:cNvPicPr/>
          <p:nvPr/>
        </p:nvPicPr>
        <p:blipFill>
          <a:blip r:embed="rId12"/>
          <a:stretch/>
        </p:blipFill>
        <p:spPr>
          <a:xfrm>
            <a:off x="7409520" y="3397680"/>
            <a:ext cx="545040" cy="545040"/>
          </a:xfrm>
          <a:prstGeom prst="rect">
            <a:avLst/>
          </a:prstGeom>
          <a:ln w="9360">
            <a:noFill/>
          </a:ln>
        </p:spPr>
      </p:pic>
      <p:pic>
        <p:nvPicPr>
          <p:cNvPr id="610" name="Picture 2" descr=""/>
          <p:cNvPicPr/>
          <p:nvPr/>
        </p:nvPicPr>
        <p:blipFill>
          <a:blip r:embed="rId13"/>
          <a:stretch/>
        </p:blipFill>
        <p:spPr>
          <a:xfrm>
            <a:off x="5662440" y="3322800"/>
            <a:ext cx="690840" cy="691200"/>
          </a:xfrm>
          <a:prstGeom prst="rect">
            <a:avLst/>
          </a:prstGeom>
          <a:ln w="9360">
            <a:noFill/>
          </a:ln>
        </p:spPr>
      </p:pic>
      <p:pic>
        <p:nvPicPr>
          <p:cNvPr id="611" name="Picture 3" descr=""/>
          <p:cNvPicPr/>
          <p:nvPr/>
        </p:nvPicPr>
        <p:blipFill>
          <a:blip r:embed="rId14"/>
          <a:stretch/>
        </p:blipFill>
        <p:spPr>
          <a:xfrm>
            <a:off x="6298920" y="3397680"/>
            <a:ext cx="545040" cy="545040"/>
          </a:xfrm>
          <a:prstGeom prst="rect">
            <a:avLst/>
          </a:prstGeom>
          <a:ln w="9360">
            <a:noFill/>
          </a:ln>
        </p:spPr>
      </p:pic>
      <p:pic>
        <p:nvPicPr>
          <p:cNvPr id="612" name="Picture 4" descr=""/>
          <p:cNvPicPr/>
          <p:nvPr/>
        </p:nvPicPr>
        <p:blipFill>
          <a:blip r:embed="rId15"/>
          <a:stretch/>
        </p:blipFill>
        <p:spPr>
          <a:xfrm>
            <a:off x="6847560" y="3397680"/>
            <a:ext cx="545040" cy="545040"/>
          </a:xfrm>
          <a:prstGeom prst="rect">
            <a:avLst/>
          </a:prstGeom>
          <a:ln w="9360">
            <a:noFill/>
          </a:ln>
        </p:spPr>
      </p:pic>
      <p:pic>
        <p:nvPicPr>
          <p:cNvPr id="613" name="Picture 5" descr=""/>
          <p:cNvPicPr/>
          <p:nvPr/>
        </p:nvPicPr>
        <p:blipFill>
          <a:blip r:embed="rId16"/>
          <a:stretch/>
        </p:blipFill>
        <p:spPr>
          <a:xfrm>
            <a:off x="7957800" y="2809800"/>
            <a:ext cx="545040" cy="545040"/>
          </a:xfrm>
          <a:prstGeom prst="rect">
            <a:avLst/>
          </a:prstGeom>
          <a:ln w="9360">
            <a:noFill/>
          </a:ln>
        </p:spPr>
      </p:pic>
      <p:pic>
        <p:nvPicPr>
          <p:cNvPr id="614" name="Picture 4" descr=""/>
          <p:cNvPicPr/>
          <p:nvPr/>
        </p:nvPicPr>
        <p:blipFill>
          <a:blip r:embed="rId17"/>
          <a:stretch/>
        </p:blipFill>
        <p:spPr>
          <a:xfrm>
            <a:off x="5721840" y="4055040"/>
            <a:ext cx="555840" cy="490320"/>
          </a:xfrm>
          <a:prstGeom prst="rect">
            <a:avLst/>
          </a:prstGeom>
          <a:ln w="9360">
            <a:noFill/>
          </a:ln>
        </p:spPr>
      </p:pic>
      <p:pic>
        <p:nvPicPr>
          <p:cNvPr id="615" name="Picture 5" descr=""/>
          <p:cNvPicPr/>
          <p:nvPr/>
        </p:nvPicPr>
        <p:blipFill>
          <a:blip r:embed="rId18"/>
          <a:stretch/>
        </p:blipFill>
        <p:spPr>
          <a:xfrm>
            <a:off x="6859800" y="4010760"/>
            <a:ext cx="572400" cy="572400"/>
          </a:xfrm>
          <a:prstGeom prst="rect">
            <a:avLst/>
          </a:prstGeom>
          <a:ln w="9360">
            <a:noFill/>
          </a:ln>
        </p:spPr>
      </p:pic>
      <p:pic>
        <p:nvPicPr>
          <p:cNvPr id="616" name="Picture 2" descr=""/>
          <p:cNvPicPr/>
          <p:nvPr/>
        </p:nvPicPr>
        <p:blipFill>
          <a:blip r:embed="rId19"/>
          <a:stretch/>
        </p:blipFill>
        <p:spPr>
          <a:xfrm>
            <a:off x="5805360" y="1121760"/>
            <a:ext cx="1480320" cy="13568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1486080" y="205920"/>
            <a:ext cx="6169680" cy="85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Agenda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18" name="CustomShape 2"/>
          <p:cNvSpPr/>
          <p:nvPr/>
        </p:nvSpPr>
        <p:spPr>
          <a:xfrm>
            <a:off x="4838400" y="1063080"/>
            <a:ext cx="3202200" cy="368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>
            <a:noAutofit/>
          </a:bodyPr>
          <a:p>
            <a:pPr marL="225360" indent="-22284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Session Objectives</a:t>
            </a:r>
            <a:endParaRPr b="0" lang="en-US" sz="2000" spc="-1" strike="noStrike">
              <a:latin typeface="Arial"/>
            </a:endParaRPr>
          </a:p>
          <a:p>
            <a:pPr marL="225360" indent="-22284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2.1</a:t>
            </a:r>
            <a:endParaRPr b="0" lang="en-US" sz="2000" spc="-1" strike="noStrike">
              <a:latin typeface="Arial"/>
            </a:endParaRPr>
          </a:p>
          <a:p>
            <a:pPr marL="225360" indent="-22284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19" name="CustomShape 3"/>
          <p:cNvSpPr/>
          <p:nvPr/>
        </p:nvSpPr>
        <p:spPr>
          <a:xfrm>
            <a:off x="1259640" y="-108360"/>
            <a:ext cx="22608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0" name="Picture 8" descr=""/>
          <p:cNvPicPr/>
          <p:nvPr/>
        </p:nvPicPr>
        <p:blipFill>
          <a:blip r:embed="rId1"/>
          <a:stretch/>
        </p:blipFill>
        <p:spPr>
          <a:xfrm>
            <a:off x="542880" y="1149120"/>
            <a:ext cx="3590640" cy="291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CB5B8767C7745948A3559EF744C69" ma:contentTypeVersion="16" ma:contentTypeDescription="Create a new document." ma:contentTypeScope="" ma:versionID="13bfb9335e9d41120a072d0c146b9160">
  <xsd:schema xmlns:xsd="http://www.w3.org/2001/XMLSchema" xmlns:xs="http://www.w3.org/2001/XMLSchema" xmlns:p="http://schemas.microsoft.com/office/2006/metadata/properties" xmlns:ns2="c5a045cd-caed-4152-a4f5-04c1bd725e2d" xmlns:ns3="9ff2668b-3160-4a26-9ccd-5997767d9dca" targetNamespace="http://schemas.microsoft.com/office/2006/metadata/properties" ma:root="true" ma:fieldsID="001ada739aaf906c8402c8b8c3d4f2b8" ns2:_="" ns3:_="">
    <xsd:import namespace="c5a045cd-caed-4152-a4f5-04c1bd725e2d"/>
    <xsd:import namespace="9ff2668b-3160-4a26-9ccd-5997767d9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45cd-caed-4152-a4f5-04c1bd725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b08e0c-9838-438a-a46d-e871ec00c0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2668b-3160-4a26-9ccd-5997767d9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60ac0-81dd-4fc1-be9b-d5868cbde091}" ma:internalName="TaxCatchAll" ma:showField="CatchAllData" ma:web="9ff2668b-3160-4a26-9ccd-5997767d9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045cd-caed-4152-a4f5-04c1bd725e2d">
      <Terms xmlns="http://schemas.microsoft.com/office/infopath/2007/PartnerControls"/>
    </lcf76f155ced4ddcb4097134ff3c332f>
    <TaxCatchAll xmlns="9ff2668b-3160-4a26-9ccd-5997767d9d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CDEBF-F503-449C-9841-442F5DA01E04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30169</TotalTime>
  <Application>LibreOffice/6.3.2.2$Windows_X86_64 LibreOffice_project/98b30e735bda24bc04ab42594c85f7fd8be07b9c</Application>
  <Words>528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  <dc:description/>
  <dc:language>en-US</dc:language>
  <cp:lastModifiedBy/>
  <cp:lastPrinted>2013-07-30T16:42:49Z</cp:lastPrinted>
  <dcterms:modified xsi:type="dcterms:W3CDTF">2022-07-25T18:16:41Z</dcterms:modified>
  <cp:revision>235</cp:revision>
  <dc:subject/>
  <dc:title>FileNewTemplate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0x010100AA2CB5B8767C7745948A3559EF744C69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  <property fmtid="{D5CDD505-2E9C-101B-9397-08002B2CF9AE}" pid="13" name="contentStatus">
    <vt:lpwstr>Draft</vt:lpwstr>
  </property>
</Properties>
</file>