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media/image45.png" ContentType="image/png"/>
  <Override PartName="/ppt/media/image1.wmf" ContentType="image/x-wmf"/>
  <Override PartName="/ppt/media/image46.png" ContentType="image/png"/>
  <Override PartName="/ppt/media/OOXDiagramDataRels1_4.png" ContentType="image/png"/>
  <Override PartName="/ppt/media/image2.wmf" ContentType="image/x-wmf"/>
  <Override PartName="/ppt/media/image3.png" ContentType="image/png"/>
  <Override PartName="/ppt/media/image15.wmf" ContentType="image/x-wmf"/>
  <Override PartName="/ppt/media/image4.png" ContentType="image/png"/>
  <Override PartName="/ppt/media/image6.png" ContentType="image/png"/>
  <Override PartName="/ppt/media/image17.wmf" ContentType="image/x-wmf"/>
  <Override PartName="/ppt/media/image34.jpeg" ContentType="image/jpeg"/>
  <Override PartName="/ppt/media/image5.wmf" ContentType="image/x-wmf"/>
  <Override PartName="/ppt/media/OOXDiagramDrawingRels1_3.svg" ContentType="image/svg"/>
  <Override PartName="/ppt/media/image49.png" ContentType="image/png"/>
  <Override PartName="/ppt/media/image61.png" ContentType="image/png"/>
  <Override PartName="/ppt/media/image7.wmf" ContentType="image/x-wmf"/>
  <Override PartName="/ppt/media/OOXDiagramDrawingRels1_5.svg" ContentType="image/svg"/>
  <Override PartName="/ppt/media/image9.png" ContentType="image/png"/>
  <Override PartName="/ppt/media/image8.wmf" ContentType="image/x-wmf"/>
  <Override PartName="/ppt/media/image33.jpeg" ContentType="image/jpeg"/>
  <Override PartName="/ppt/media/image10.wmf" ContentType="image/x-wmf"/>
  <Override PartName="/ppt/media/OOXDiagramDataRels1_5.svg" ContentType="image/svg"/>
  <Override PartName="/ppt/media/image11.png" ContentType="image/png"/>
  <Override PartName="/ppt/media/image12.wmf" ContentType="image/x-wmf"/>
  <Override PartName="/ppt/media/OOXDiagramDataRels1_7.svg" ContentType="image/svg"/>
  <Override PartName="/ppt/media/image13.wmf" ContentType="image/x-wmf"/>
  <Override PartName="/ppt/media/image14.png" ContentType="image/png"/>
  <Override PartName="/ppt/media/image16.png" ContentType="image/png"/>
  <Override PartName="/ppt/media/image18.png" ContentType="image/png"/>
  <Override PartName="/ppt/media/image19.wmf" ContentType="image/x-wmf"/>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jpeg" ContentType="image/jpeg"/>
  <Override PartName="/ppt/media/image37.png" ContentType="image/png"/>
  <Override PartName="/ppt/media/image27.jpeg" ContentType="image/jpeg"/>
  <Override PartName="/ppt/media/OOXDiagramDrawingRels1_1.svg" ContentType="image/svg"/>
  <Override PartName="/ppt/media/image47.png" ContentType="image/png"/>
  <Override PartName="/ppt/media/OOXDiagramDataRels1_0.png" ContentType="image/png"/>
  <Override PartName="/ppt/media/OOXDiagramDataRels1_1.svg" ContentType="image/svg"/>
  <Override PartName="/ppt/media/OOXDiagramDataRels1_2.png" ContentType="image/png"/>
  <Override PartName="/ppt/media/image44.png" ContentType="image/png"/>
  <Override PartName="/ppt/media/OOXDiagramDataRels1_3.svg" ContentType="image/svg"/>
  <Override PartName="/ppt/media/OOXDiagramDataRels1_6.png" ContentType="image/png"/>
  <Override PartName="/ppt/media/image48.png" ContentType="image/png"/>
  <Override PartName="/ppt/media/OOXDiagramDrawingRels1_0.png" ContentType="image/png"/>
  <Override PartName="/ppt/media/image38.png" ContentType="image/png"/>
  <Override PartName="/ppt/media/OOXDiagramDrawingRels1_2.png" ContentType="image/png"/>
  <Override PartName="/ppt/media/OOXDiagramDrawingRels1_4.png" ContentType="image/png"/>
  <Override PartName="/ppt/media/image32.jpeg" ContentType="image/jpeg"/>
  <Override PartName="/ppt/media/OOXDiagramDrawingRels1_6.png" ContentType="image/png"/>
  <Override PartName="/ppt/media/OOXDiagramDrawingRels1_7.svg" ContentType="image/svg"/>
  <Override PartName="/ppt/media/image28.png" ContentType="image/png"/>
  <Override PartName="/ppt/media/image29.jpeg" ContentType="image/jpeg"/>
  <Override PartName="/ppt/media/image30.png" ContentType="image/png"/>
  <Override PartName="/ppt/media/image31.png" ContentType="image/png"/>
  <Override PartName="/ppt/media/image35.png" ContentType="image/png"/>
  <Override PartName="/ppt/media/image36.png" ContentType="image/png"/>
  <Override PartName="/ppt/media/image39.png" ContentType="image/png"/>
  <Override PartName="/ppt/media/image40.png" ContentType="image/png"/>
  <Override PartName="/ppt/media/image42.jpeg" ContentType="image/jpeg"/>
  <Override PartName="/ppt/media/image41.png" ContentType="image/png"/>
  <Override PartName="/ppt/media/image43.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jpeg" ContentType="image/jpeg"/>
  <Override PartName="/ppt/media/image55.png" ContentType="image/png"/>
  <Override PartName="/ppt/media/image56.png" ContentType="image/png"/>
  <Override PartName="/ppt/media/image57.png" ContentType="image/png"/>
  <Override PartName="/ppt/media/image58.png" ContentType="image/png"/>
  <Override PartName="/ppt/media/image59.jpeg" ContentType="image/jpeg"/>
  <Override PartName="/ppt/media/image60.png" ContentType="image/png"/>
  <Override PartName="/ppt/media/image62.jpeg" ContentType="image/jpe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slide" Target="slides/slide38.xml"/><Relationship Id="rId55" Type="http://schemas.openxmlformats.org/officeDocument/2006/relationships/slide" Target="slides/slide39.xml"/><Relationship Id="rId56" Type="http://schemas.openxmlformats.org/officeDocument/2006/relationships/slide" Target="slides/slide40.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2" Type="http://schemas.openxmlformats.org/officeDocument/2006/relationships/image" Target="../media/OOXDiagramDataRels1_1.svg"/><Relationship Id="rId3" Type="http://schemas.openxmlformats.org/officeDocument/2006/relationships/image" Target="../media/OOXDiagramDataRels1_2.png"/><Relationship Id="rId4" Type="http://schemas.openxmlformats.org/officeDocument/2006/relationships/image" Target="../media/OOXDiagramDataRels1_3.svg"/><Relationship Id="rId5" Type="http://schemas.openxmlformats.org/officeDocument/2006/relationships/image" Target="../media/OOXDiagramDataRels1_4.png"/><Relationship Id="rId6" Type="http://schemas.openxmlformats.org/officeDocument/2006/relationships/image" Target="../media/OOXDiagramDataRels1_5.svg"/><Relationship Id="rId7" Type="http://schemas.openxmlformats.org/officeDocument/2006/relationships/image" Target="../media/OOXDiagramDataRels1_6.png"/><Relationship Id="rId8" Type="http://schemas.openxmlformats.org/officeDocument/2006/relationships/image" Target="../media/OOXDiagramDataRels1_7.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2" Type="http://schemas.openxmlformats.org/officeDocument/2006/relationships/image" Target="../media/OOXDiagramDrawingRels1_1.svg"/><Relationship Id="rId3" Type="http://schemas.openxmlformats.org/officeDocument/2006/relationships/image" Target="../media/OOXDiagramDrawingRels1_2.png"/><Relationship Id="rId4" Type="http://schemas.openxmlformats.org/officeDocument/2006/relationships/image" Target="../media/OOXDiagramDrawingRels1_3.svg"/><Relationship Id="rId5" Type="http://schemas.openxmlformats.org/officeDocument/2006/relationships/image" Target="../media/OOXDiagramDrawingRels1_4.png"/><Relationship Id="rId6" Type="http://schemas.openxmlformats.org/officeDocument/2006/relationships/image" Target="../media/OOXDiagramDrawingRels1_5.svg"/><Relationship Id="rId7" Type="http://schemas.openxmlformats.org/officeDocument/2006/relationships/image" Target="../media/OOXDiagramDrawingRels1_6.png"/><Relationship Id="rId8" Type="http://schemas.openxmlformats.org/officeDocument/2006/relationships/image" Target="../media/OOXDiagramDrawingRels1_7.sv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38ADD62-5BD1-4EA2-9255-A822C85022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6893CB-ABFC-4F30-B5D8-836D978CC51E}">
      <dgm:prSet/>
      <dgm:spPr/>
      <dgm:t>
        <a:bodyPr/>
        <a:lstStyle/>
        <a:p>
          <a:r>
            <a:rPr lang="en-US"/>
            <a:t>Participate in all 12 sessions (live or on-demand) during the date range for the live series (January 18</a:t>
          </a:r>
          <a:r>
            <a:rPr lang="en-US" baseline="30000"/>
            <a:t>th</a:t>
          </a:r>
          <a:r>
            <a:rPr lang="en-US"/>
            <a:t> – March 17</a:t>
          </a:r>
          <a:r>
            <a:rPr lang="en-US" baseline="30000"/>
            <a:t>th</a:t>
          </a:r>
          <a:r>
            <a:rPr lang="en-US"/>
            <a:t>).</a:t>
          </a:r>
        </a:p>
      </dgm:t>
    </dgm:pt>
    <dgm:pt modelId="{28F24F4B-75EE-4C97-8429-8E1257C71A1B}" type="parTrans" cxnId="{B254F8A8-A068-4326-B3F8-20A3D82BBDA6}">
      <dgm:prSet/>
      <dgm:spPr/>
      <dgm:t>
        <a:bodyPr/>
        <a:lstStyle/>
        <a:p>
          <a:endParaRPr lang="en-US"/>
        </a:p>
      </dgm:t>
    </dgm:pt>
    <dgm:pt modelId="{E25811F7-50AA-4D9E-9032-832A41164885}" type="sibTrans" cxnId="{B254F8A8-A068-4326-B3F8-20A3D82BBDA6}">
      <dgm:prSet/>
      <dgm:spPr/>
      <dgm:t>
        <a:bodyPr/>
        <a:lstStyle/>
        <a:p>
          <a:endParaRPr lang="en-US"/>
        </a:p>
      </dgm:t>
    </dgm:pt>
    <dgm:pt modelId="{CB048D75-F719-48D3-BBAE-3344C1EB0D1F}">
      <dgm:prSet/>
      <dgm:spPr/>
      <dgm:t>
        <a:bodyPr/>
        <a:lstStyle/>
        <a:p>
          <a:r>
            <a:rPr lang="en-US" dirty="0"/>
            <a:t>Be an active member of CIN through engagement in the community.</a:t>
          </a:r>
        </a:p>
      </dgm:t>
    </dgm:pt>
    <dgm:pt modelId="{D8556A88-8153-490D-ADC7-F61A38DEB10B}" type="parTrans" cxnId="{49AFDE99-6549-41FF-A557-0A846F0B4C48}">
      <dgm:prSet/>
      <dgm:spPr/>
      <dgm:t>
        <a:bodyPr/>
        <a:lstStyle/>
        <a:p>
          <a:endParaRPr lang="en-US"/>
        </a:p>
      </dgm:t>
    </dgm:pt>
    <dgm:pt modelId="{60179D5D-7A0F-41EA-A1EF-E104A0064762}" type="sibTrans" cxnId="{49AFDE99-6549-41FF-A557-0A846F0B4C48}">
      <dgm:prSet/>
      <dgm:spPr/>
      <dgm:t>
        <a:bodyPr/>
        <a:lstStyle/>
        <a:p>
          <a:endParaRPr lang="en-US"/>
        </a:p>
      </dgm:t>
    </dgm:pt>
    <dgm:pt modelId="{EFF868EF-1CE5-4E71-8194-ACF84552629D}">
      <dgm:prSet/>
      <dgm:spPr/>
      <dgm:t>
        <a:bodyPr/>
        <a:lstStyle/>
        <a:p>
          <a:r>
            <a:rPr lang="en-US"/>
            <a:t>Be involved with a CompTIA training partner or an independent instructor teaching CompTIA certifications. </a:t>
          </a:r>
        </a:p>
      </dgm:t>
    </dgm:pt>
    <dgm:pt modelId="{2A11359D-41E8-41A2-BE19-6A6F1AC37E1B}" type="parTrans" cxnId="{7C4E6252-7070-4132-A7C1-6983A5FE2F09}">
      <dgm:prSet/>
      <dgm:spPr/>
      <dgm:t>
        <a:bodyPr/>
        <a:lstStyle/>
        <a:p>
          <a:endParaRPr lang="en-US"/>
        </a:p>
      </dgm:t>
    </dgm:pt>
    <dgm:pt modelId="{B44AFF10-9D3F-478B-AD1B-D401E6E955C5}" type="sibTrans" cxnId="{7C4E6252-7070-4132-A7C1-6983A5FE2F09}">
      <dgm:prSet/>
      <dgm:spPr/>
      <dgm:t>
        <a:bodyPr/>
        <a:lstStyle/>
        <a:p>
          <a:endParaRPr lang="en-US"/>
        </a:p>
      </dgm:t>
    </dgm:pt>
    <dgm:pt modelId="{A498E61C-7F2B-4E5E-A8FB-48299BDB2161}">
      <dgm:prSet/>
      <dgm:spPr/>
      <dgm:t>
        <a:bodyPr/>
        <a:lstStyle/>
        <a:p>
          <a:r>
            <a:rPr lang="en-US"/>
            <a:t>For questions or clarifications talk with your CompTIA Business Development Manager.</a:t>
          </a:r>
        </a:p>
      </dgm:t>
    </dgm:pt>
    <dgm:pt modelId="{88034172-2357-4D52-956C-B4C45C0FF1A8}" type="parTrans" cxnId="{D75E64A7-53E0-4FE6-AD13-84BC04A6F118}">
      <dgm:prSet/>
      <dgm:spPr/>
      <dgm:t>
        <a:bodyPr/>
        <a:lstStyle/>
        <a:p>
          <a:endParaRPr lang="en-US"/>
        </a:p>
      </dgm:t>
    </dgm:pt>
    <dgm:pt modelId="{BA1C398D-D1F6-4663-B5EB-B4C5E227A1D8}" type="sibTrans" cxnId="{D75E64A7-53E0-4FE6-AD13-84BC04A6F118}">
      <dgm:prSet/>
      <dgm:spPr/>
      <dgm:t>
        <a:bodyPr/>
        <a:lstStyle/>
        <a:p>
          <a:endParaRPr lang="en-US"/>
        </a:p>
      </dgm:t>
    </dgm:pt>
    <dgm:pt modelId="{D6C69A77-B30E-4547-849E-0E58E4FCE546}" type="pres">
      <dgm:prSet presAssocID="{538ADD62-5BD1-4EA2-9255-A822C85022B2}" presName="root" presStyleCnt="0">
        <dgm:presLayoutVars>
          <dgm:dir/>
          <dgm:resizeHandles val="exact"/>
        </dgm:presLayoutVars>
      </dgm:prSet>
      <dgm:spPr/>
    </dgm:pt>
    <dgm:pt modelId="{31571DA8-32A6-4210-AACD-74396EDF9059}" type="pres">
      <dgm:prSet presAssocID="{EC6893CB-ABFC-4F30-B5D8-836D978CC51E}" presName="compNode" presStyleCnt="0"/>
      <dgm:spPr/>
    </dgm:pt>
    <dgm:pt modelId="{9256AC6C-95E6-46E2-8A31-B48605629AAF}" type="pres">
      <dgm:prSet presAssocID="{EC6893CB-ABFC-4F30-B5D8-836D978CC51E}" presName="bgRect" presStyleLbl="bgShp" presStyleIdx="0" presStyleCnt="4"/>
      <dgm:spPr/>
    </dgm:pt>
    <dgm:pt modelId="{D57FA187-C9C1-4936-95E4-B6A1E0C30701}" type="pres">
      <dgm:prSet presAssocID="{EC6893CB-ABFC-4F30-B5D8-836D978CC5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0A7CEAA2-6748-49C4-A7CC-88EE699D910B}" type="pres">
      <dgm:prSet presAssocID="{EC6893CB-ABFC-4F30-B5D8-836D978CC51E}" presName="spaceRect" presStyleCnt="0"/>
      <dgm:spPr/>
    </dgm:pt>
    <dgm:pt modelId="{B718947C-C132-4256-AEE7-9B32849C4510}" type="pres">
      <dgm:prSet presAssocID="{EC6893CB-ABFC-4F30-B5D8-836D978CC51E}" presName="parTx" presStyleLbl="revTx" presStyleIdx="0" presStyleCnt="4">
        <dgm:presLayoutVars>
          <dgm:chMax val="0"/>
          <dgm:chPref val="0"/>
        </dgm:presLayoutVars>
      </dgm:prSet>
      <dgm:spPr/>
    </dgm:pt>
    <dgm:pt modelId="{44561D5D-41BD-4D75-9BCE-E04C8131CD8D}" type="pres">
      <dgm:prSet presAssocID="{E25811F7-50AA-4D9E-9032-832A41164885}" presName="sibTrans" presStyleCnt="0"/>
      <dgm:spPr/>
    </dgm:pt>
    <dgm:pt modelId="{F61E78CC-AA91-4195-A49F-A4551E293C72}" type="pres">
      <dgm:prSet presAssocID="{CB048D75-F719-48D3-BBAE-3344C1EB0D1F}" presName="compNode" presStyleCnt="0"/>
      <dgm:spPr/>
    </dgm:pt>
    <dgm:pt modelId="{456D64DD-6FC2-409E-9D54-CE843FEEA299}" type="pres">
      <dgm:prSet presAssocID="{CB048D75-F719-48D3-BBAE-3344C1EB0D1F}" presName="bgRect" presStyleLbl="bgShp" presStyleIdx="1" presStyleCnt="4"/>
      <dgm:spPr/>
    </dgm:pt>
    <dgm:pt modelId="{9A6D34F1-9881-4AB4-A354-8173040593BD}" type="pres">
      <dgm:prSet presAssocID="{CB048D75-F719-48D3-BBAE-3344C1EB0D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2E50194B-36E1-4858-9662-61D2E3D3B831}" type="pres">
      <dgm:prSet presAssocID="{CB048D75-F719-48D3-BBAE-3344C1EB0D1F}" presName="spaceRect" presStyleCnt="0"/>
      <dgm:spPr/>
    </dgm:pt>
    <dgm:pt modelId="{AA6E77C4-7F39-444D-8642-71AF5EF71B49}" type="pres">
      <dgm:prSet presAssocID="{CB048D75-F719-48D3-BBAE-3344C1EB0D1F}" presName="parTx" presStyleLbl="revTx" presStyleIdx="1" presStyleCnt="4">
        <dgm:presLayoutVars>
          <dgm:chMax val="0"/>
          <dgm:chPref val="0"/>
        </dgm:presLayoutVars>
      </dgm:prSet>
      <dgm:spPr/>
    </dgm:pt>
    <dgm:pt modelId="{8FD950DD-09D0-42E3-90E2-E11A8C013B5D}" type="pres">
      <dgm:prSet presAssocID="{60179D5D-7A0F-41EA-A1EF-E104A0064762}" presName="sibTrans" presStyleCnt="0"/>
      <dgm:spPr/>
    </dgm:pt>
    <dgm:pt modelId="{948968F4-68E8-4FBD-9690-F3B349C55FE0}" type="pres">
      <dgm:prSet presAssocID="{EFF868EF-1CE5-4E71-8194-ACF84552629D}" presName="compNode" presStyleCnt="0"/>
      <dgm:spPr/>
    </dgm:pt>
    <dgm:pt modelId="{4CB476E7-EE60-475F-B677-0D1651394DED}" type="pres">
      <dgm:prSet presAssocID="{EFF868EF-1CE5-4E71-8194-ACF84552629D}" presName="bgRect" presStyleLbl="bgShp" presStyleIdx="2" presStyleCnt="4"/>
      <dgm:spPr/>
    </dgm:pt>
    <dgm:pt modelId="{EE7726B9-1EED-47B8-8273-9EE597E83F34}" type="pres">
      <dgm:prSet presAssocID="{EFF868EF-1CE5-4E71-8194-ACF8455262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D0A5719-D85C-4AFD-B4D9-A4DE4C19CA4D}" type="pres">
      <dgm:prSet presAssocID="{EFF868EF-1CE5-4E71-8194-ACF84552629D}" presName="spaceRect" presStyleCnt="0"/>
      <dgm:spPr/>
    </dgm:pt>
    <dgm:pt modelId="{48AC1532-FBF9-424C-AC55-0E606DDB0A7C}" type="pres">
      <dgm:prSet presAssocID="{EFF868EF-1CE5-4E71-8194-ACF84552629D}" presName="parTx" presStyleLbl="revTx" presStyleIdx="2" presStyleCnt="4">
        <dgm:presLayoutVars>
          <dgm:chMax val="0"/>
          <dgm:chPref val="0"/>
        </dgm:presLayoutVars>
      </dgm:prSet>
      <dgm:spPr/>
    </dgm:pt>
    <dgm:pt modelId="{42189ACA-9A2F-4DA7-9E94-5F641E22CCE3}" type="pres">
      <dgm:prSet presAssocID="{B44AFF10-9D3F-478B-AD1B-D401E6E955C5}" presName="sibTrans" presStyleCnt="0"/>
      <dgm:spPr/>
    </dgm:pt>
    <dgm:pt modelId="{99E2BE82-9D64-4557-AA03-582454DA7757}" type="pres">
      <dgm:prSet presAssocID="{A498E61C-7F2B-4E5E-A8FB-48299BDB2161}" presName="compNode" presStyleCnt="0"/>
      <dgm:spPr/>
    </dgm:pt>
    <dgm:pt modelId="{38A288C1-A5D2-4563-B6A2-3BFF92CE55C1}" type="pres">
      <dgm:prSet presAssocID="{A498E61C-7F2B-4E5E-A8FB-48299BDB2161}" presName="bgRect" presStyleLbl="bgShp" presStyleIdx="3" presStyleCnt="4"/>
      <dgm:spPr/>
    </dgm:pt>
    <dgm:pt modelId="{422D9DE6-936B-4FE3-AD36-30BC5235688A}" type="pres">
      <dgm:prSet presAssocID="{A498E61C-7F2B-4E5E-A8FB-48299BDB21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C413CF3F-3B03-4786-B583-1D1F050EC4A2}" type="pres">
      <dgm:prSet presAssocID="{A498E61C-7F2B-4E5E-A8FB-48299BDB2161}" presName="spaceRect" presStyleCnt="0"/>
      <dgm:spPr/>
    </dgm:pt>
    <dgm:pt modelId="{B317C8D6-C947-49A7-B58D-D949886F1F79}" type="pres">
      <dgm:prSet presAssocID="{A498E61C-7F2B-4E5E-A8FB-48299BDB2161}" presName="parTx" presStyleLbl="revTx" presStyleIdx="3" presStyleCnt="4">
        <dgm:presLayoutVars>
          <dgm:chMax val="0"/>
          <dgm:chPref val="0"/>
        </dgm:presLayoutVars>
      </dgm:prSet>
      <dgm:spPr/>
    </dgm:pt>
  </dgm:ptLst>
  <dgm:cxnLst>
    <dgm:cxn modelId="{B3363407-0BAB-48EF-B2EA-1721FE9C2A7F}" type="presOf" srcId="{CB048D75-F719-48D3-BBAE-3344C1EB0D1F}" destId="{AA6E77C4-7F39-444D-8642-71AF5EF71B49}" srcOrd="0" destOrd="0" presId="urn:microsoft.com/office/officeart/2018/2/layout/IconVerticalSolidList"/>
    <dgm:cxn modelId="{528FF942-6CF8-4EE0-BBDC-8DB1666705D5}" type="presOf" srcId="{EC6893CB-ABFC-4F30-B5D8-836D978CC51E}" destId="{B718947C-C132-4256-AEE7-9B32849C4510}" srcOrd="0" destOrd="0" presId="urn:microsoft.com/office/officeart/2018/2/layout/IconVerticalSolidList"/>
    <dgm:cxn modelId="{1D7DE969-EBDD-407E-AC85-195D29E20708}" type="presOf" srcId="{EFF868EF-1CE5-4E71-8194-ACF84552629D}" destId="{48AC1532-FBF9-424C-AC55-0E606DDB0A7C}" srcOrd="0" destOrd="0" presId="urn:microsoft.com/office/officeart/2018/2/layout/IconVerticalSolidList"/>
    <dgm:cxn modelId="{7C4E6252-7070-4132-A7C1-6983A5FE2F09}" srcId="{538ADD62-5BD1-4EA2-9255-A822C85022B2}" destId="{EFF868EF-1CE5-4E71-8194-ACF84552629D}" srcOrd="2" destOrd="0" parTransId="{2A11359D-41E8-41A2-BE19-6A6F1AC37E1B}" sibTransId="{B44AFF10-9D3F-478B-AD1B-D401E6E955C5}"/>
    <dgm:cxn modelId="{FBBFCA92-F989-4CD8-96CD-5A11D184A9F8}" type="presOf" srcId="{A498E61C-7F2B-4E5E-A8FB-48299BDB2161}" destId="{B317C8D6-C947-49A7-B58D-D949886F1F79}" srcOrd="0" destOrd="0" presId="urn:microsoft.com/office/officeart/2018/2/layout/IconVerticalSolidList"/>
    <dgm:cxn modelId="{49AFDE99-6549-41FF-A557-0A846F0B4C48}" srcId="{538ADD62-5BD1-4EA2-9255-A822C85022B2}" destId="{CB048D75-F719-48D3-BBAE-3344C1EB0D1F}" srcOrd="1" destOrd="0" parTransId="{D8556A88-8153-490D-ADC7-F61A38DEB10B}" sibTransId="{60179D5D-7A0F-41EA-A1EF-E104A0064762}"/>
    <dgm:cxn modelId="{D75E64A7-53E0-4FE6-AD13-84BC04A6F118}" srcId="{538ADD62-5BD1-4EA2-9255-A822C85022B2}" destId="{A498E61C-7F2B-4E5E-A8FB-48299BDB2161}" srcOrd="3" destOrd="0" parTransId="{88034172-2357-4D52-956C-B4C45C0FF1A8}" sibTransId="{BA1C398D-D1F6-4663-B5EB-B4C5E227A1D8}"/>
    <dgm:cxn modelId="{B254F8A8-A068-4326-B3F8-20A3D82BBDA6}" srcId="{538ADD62-5BD1-4EA2-9255-A822C85022B2}" destId="{EC6893CB-ABFC-4F30-B5D8-836D978CC51E}" srcOrd="0" destOrd="0" parTransId="{28F24F4B-75EE-4C97-8429-8E1257C71A1B}" sibTransId="{E25811F7-50AA-4D9E-9032-832A41164885}"/>
    <dgm:cxn modelId="{C32E01BD-4D32-4FA9-A863-CE92C109675F}" type="presOf" srcId="{538ADD62-5BD1-4EA2-9255-A822C85022B2}" destId="{D6C69A77-B30E-4547-849E-0E58E4FCE546}" srcOrd="0" destOrd="0" presId="urn:microsoft.com/office/officeart/2018/2/layout/IconVerticalSolidList"/>
    <dgm:cxn modelId="{C1D52F70-A049-4A9A-A36B-7BDC04B8407F}" type="presParOf" srcId="{D6C69A77-B30E-4547-849E-0E58E4FCE546}" destId="{31571DA8-32A6-4210-AACD-74396EDF9059}" srcOrd="0" destOrd="0" presId="urn:microsoft.com/office/officeart/2018/2/layout/IconVerticalSolidList"/>
    <dgm:cxn modelId="{7717BA1F-77D5-4166-B859-C16E1BA79A79}" type="presParOf" srcId="{31571DA8-32A6-4210-AACD-74396EDF9059}" destId="{9256AC6C-95E6-46E2-8A31-B48605629AAF}" srcOrd="0" destOrd="0" presId="urn:microsoft.com/office/officeart/2018/2/layout/IconVerticalSolidList"/>
    <dgm:cxn modelId="{9BED8FFD-C137-4B39-9E57-ABF380F1AC87}" type="presParOf" srcId="{31571DA8-32A6-4210-AACD-74396EDF9059}" destId="{D57FA187-C9C1-4936-95E4-B6A1E0C30701}" srcOrd="1" destOrd="0" presId="urn:microsoft.com/office/officeart/2018/2/layout/IconVerticalSolidList"/>
    <dgm:cxn modelId="{CD4EC320-92FB-4715-8848-FECB5AD27BDA}" type="presParOf" srcId="{31571DA8-32A6-4210-AACD-74396EDF9059}" destId="{0A7CEAA2-6748-49C4-A7CC-88EE699D910B}" srcOrd="2" destOrd="0" presId="urn:microsoft.com/office/officeart/2018/2/layout/IconVerticalSolidList"/>
    <dgm:cxn modelId="{DD831885-6E9A-4A5B-A7A4-644C1116E2AD}" type="presParOf" srcId="{31571DA8-32A6-4210-AACD-74396EDF9059}" destId="{B718947C-C132-4256-AEE7-9B32849C4510}" srcOrd="3" destOrd="0" presId="urn:microsoft.com/office/officeart/2018/2/layout/IconVerticalSolidList"/>
    <dgm:cxn modelId="{58FABBEB-DF73-48A1-A5BA-FFDF0B7E32A4}" type="presParOf" srcId="{D6C69A77-B30E-4547-849E-0E58E4FCE546}" destId="{44561D5D-41BD-4D75-9BCE-E04C8131CD8D}" srcOrd="1" destOrd="0" presId="urn:microsoft.com/office/officeart/2018/2/layout/IconVerticalSolidList"/>
    <dgm:cxn modelId="{358441AD-9CA7-48B1-93D7-E224D1985BFD}" type="presParOf" srcId="{D6C69A77-B30E-4547-849E-0E58E4FCE546}" destId="{F61E78CC-AA91-4195-A49F-A4551E293C72}" srcOrd="2" destOrd="0" presId="urn:microsoft.com/office/officeart/2018/2/layout/IconVerticalSolidList"/>
    <dgm:cxn modelId="{C32023A0-9633-499A-8340-EFD2B0FA1841}" type="presParOf" srcId="{F61E78CC-AA91-4195-A49F-A4551E293C72}" destId="{456D64DD-6FC2-409E-9D54-CE843FEEA299}" srcOrd="0" destOrd="0" presId="urn:microsoft.com/office/officeart/2018/2/layout/IconVerticalSolidList"/>
    <dgm:cxn modelId="{BB9665CB-43DC-4BB5-A7ED-32F61C183E42}" type="presParOf" srcId="{F61E78CC-AA91-4195-A49F-A4551E293C72}" destId="{9A6D34F1-9881-4AB4-A354-8173040593BD}" srcOrd="1" destOrd="0" presId="urn:microsoft.com/office/officeart/2018/2/layout/IconVerticalSolidList"/>
    <dgm:cxn modelId="{DAD0962D-5162-498B-94F5-10A8F119127C}" type="presParOf" srcId="{F61E78CC-AA91-4195-A49F-A4551E293C72}" destId="{2E50194B-36E1-4858-9662-61D2E3D3B831}" srcOrd="2" destOrd="0" presId="urn:microsoft.com/office/officeart/2018/2/layout/IconVerticalSolidList"/>
    <dgm:cxn modelId="{70E4EB6F-99C5-4B79-A0FE-C62A0DC0E2B7}" type="presParOf" srcId="{F61E78CC-AA91-4195-A49F-A4551E293C72}" destId="{AA6E77C4-7F39-444D-8642-71AF5EF71B49}" srcOrd="3" destOrd="0" presId="urn:microsoft.com/office/officeart/2018/2/layout/IconVerticalSolidList"/>
    <dgm:cxn modelId="{1DB39AE7-C572-4F40-9E2B-13D47FD435F7}" type="presParOf" srcId="{D6C69A77-B30E-4547-849E-0E58E4FCE546}" destId="{8FD950DD-09D0-42E3-90E2-E11A8C013B5D}" srcOrd="3" destOrd="0" presId="urn:microsoft.com/office/officeart/2018/2/layout/IconVerticalSolidList"/>
    <dgm:cxn modelId="{F7DFE167-0E7C-4827-983E-A241C3D4BC6D}" type="presParOf" srcId="{D6C69A77-B30E-4547-849E-0E58E4FCE546}" destId="{948968F4-68E8-4FBD-9690-F3B349C55FE0}" srcOrd="4" destOrd="0" presId="urn:microsoft.com/office/officeart/2018/2/layout/IconVerticalSolidList"/>
    <dgm:cxn modelId="{CDEDFA46-9AA2-4EF9-86F3-213F89C4495D}" type="presParOf" srcId="{948968F4-68E8-4FBD-9690-F3B349C55FE0}" destId="{4CB476E7-EE60-475F-B677-0D1651394DED}" srcOrd="0" destOrd="0" presId="urn:microsoft.com/office/officeart/2018/2/layout/IconVerticalSolidList"/>
    <dgm:cxn modelId="{71CA3120-895A-457D-ACF0-59012D9E60E5}" type="presParOf" srcId="{948968F4-68E8-4FBD-9690-F3B349C55FE0}" destId="{EE7726B9-1EED-47B8-8273-9EE597E83F34}" srcOrd="1" destOrd="0" presId="urn:microsoft.com/office/officeart/2018/2/layout/IconVerticalSolidList"/>
    <dgm:cxn modelId="{48CFF971-4F53-489F-ACDB-EA7C6690E2E4}" type="presParOf" srcId="{948968F4-68E8-4FBD-9690-F3B349C55FE0}" destId="{AD0A5719-D85C-4AFD-B4D9-A4DE4C19CA4D}" srcOrd="2" destOrd="0" presId="urn:microsoft.com/office/officeart/2018/2/layout/IconVerticalSolidList"/>
    <dgm:cxn modelId="{30F5AC34-43ED-4580-B061-C997BA28550F}" type="presParOf" srcId="{948968F4-68E8-4FBD-9690-F3B349C55FE0}" destId="{48AC1532-FBF9-424C-AC55-0E606DDB0A7C}" srcOrd="3" destOrd="0" presId="urn:microsoft.com/office/officeart/2018/2/layout/IconVerticalSolidList"/>
    <dgm:cxn modelId="{D941BE12-B1D6-4938-AAB5-74CFE9F5F64B}" type="presParOf" srcId="{D6C69A77-B30E-4547-849E-0E58E4FCE546}" destId="{42189ACA-9A2F-4DA7-9E94-5F641E22CCE3}" srcOrd="5" destOrd="0" presId="urn:microsoft.com/office/officeart/2018/2/layout/IconVerticalSolidList"/>
    <dgm:cxn modelId="{6487C53B-C28C-4451-B3F9-FDB197EFB3B8}" type="presParOf" srcId="{D6C69A77-B30E-4547-849E-0E58E4FCE546}" destId="{99E2BE82-9D64-4557-AA03-582454DA7757}" srcOrd="6" destOrd="0" presId="urn:microsoft.com/office/officeart/2018/2/layout/IconVerticalSolidList"/>
    <dgm:cxn modelId="{0CE8E1DC-29F9-4CFA-804B-D3724F300D73}" type="presParOf" srcId="{99E2BE82-9D64-4557-AA03-582454DA7757}" destId="{38A288C1-A5D2-4563-B6A2-3BFF92CE55C1}" srcOrd="0" destOrd="0" presId="urn:microsoft.com/office/officeart/2018/2/layout/IconVerticalSolidList"/>
    <dgm:cxn modelId="{536972D1-FE06-4ABB-8D01-F5AEC5221B01}" type="presParOf" srcId="{99E2BE82-9D64-4557-AA03-582454DA7757}" destId="{422D9DE6-936B-4FE3-AD36-30BC5235688A}" srcOrd="1" destOrd="0" presId="urn:microsoft.com/office/officeart/2018/2/layout/IconVerticalSolidList"/>
    <dgm:cxn modelId="{097BDD09-BEF3-41D9-AE73-E01544D86507}" type="presParOf" srcId="{99E2BE82-9D64-4557-AA03-582454DA7757}" destId="{C413CF3F-3B03-4786-B583-1D1F050EC4A2}" srcOrd="2" destOrd="0" presId="urn:microsoft.com/office/officeart/2018/2/layout/IconVerticalSolidList"/>
    <dgm:cxn modelId="{5144FD62-E30B-459F-B882-0713875959B7}" type="presParOf" srcId="{99E2BE82-9D64-4557-AA03-582454DA7757}" destId="{B317C8D6-C947-49A7-B58D-D949886F1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6AC6C-95E6-46E2-8A31-B48605629AAF}">
      <dsp:nvSpPr>
        <dsp:cNvPr id="0" name=""/>
        <dsp:cNvSpPr/>
      </dsp:nvSpPr>
      <dsp:spPr>
        <a:xfrm>
          <a:off x="0" y="1991"/>
          <a:ext cx="4045021" cy="6888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A187-C9C1-4936-95E4-B6A1E0C30701}">
      <dsp:nvSpPr>
        <dsp:cNvPr id="0" name=""/>
        <dsp:cNvSpPr/>
      </dsp:nvSpPr>
      <dsp:spPr>
        <a:xfrm>
          <a:off x="208374" y="156980"/>
          <a:ext cx="379232" cy="378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8947C-C132-4256-AEE7-9B32849C4510}">
      <dsp:nvSpPr>
        <dsp:cNvPr id="0" name=""/>
        <dsp:cNvSpPr/>
      </dsp:nvSpPr>
      <dsp:spPr>
        <a:xfrm>
          <a:off x="795981" y="1991"/>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Participate in all 12 sessions (live or on-demand) during the date range for the live series (January 18</a:t>
          </a:r>
          <a:r>
            <a:rPr lang="en-US" sz="1400" kern="1200" baseline="30000"/>
            <a:t>th</a:t>
          </a:r>
          <a:r>
            <a:rPr lang="en-US" sz="1400" kern="1200"/>
            <a:t> – March 17</a:t>
          </a:r>
          <a:r>
            <a:rPr lang="en-US" sz="1400" kern="1200" baseline="30000"/>
            <a:t>th</a:t>
          </a:r>
          <a:r>
            <a:rPr lang="en-US" sz="1400" kern="1200"/>
            <a:t>).</a:t>
          </a:r>
        </a:p>
      </dsp:txBody>
      <dsp:txXfrm>
        <a:off x="795981" y="1991"/>
        <a:ext cx="3072151" cy="689514"/>
      </dsp:txXfrm>
    </dsp:sp>
    <dsp:sp modelId="{456D64DD-6FC2-409E-9D54-CE843FEEA299}">
      <dsp:nvSpPr>
        <dsp:cNvPr id="0" name=""/>
        <dsp:cNvSpPr/>
      </dsp:nvSpPr>
      <dsp:spPr>
        <a:xfrm>
          <a:off x="0" y="858660"/>
          <a:ext cx="4045021" cy="6888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D34F1-9881-4AB4-A354-8173040593BD}">
      <dsp:nvSpPr>
        <dsp:cNvPr id="0" name=""/>
        <dsp:cNvSpPr/>
      </dsp:nvSpPr>
      <dsp:spPr>
        <a:xfrm>
          <a:off x="208374" y="1013649"/>
          <a:ext cx="379232" cy="378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E77C4-7F39-444D-8642-71AF5EF71B49}">
      <dsp:nvSpPr>
        <dsp:cNvPr id="0" name=""/>
        <dsp:cNvSpPr/>
      </dsp:nvSpPr>
      <dsp:spPr>
        <a:xfrm>
          <a:off x="795981" y="858660"/>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dirty="0"/>
            <a:t>Be an active member of CIN through engagement in the community.</a:t>
          </a:r>
        </a:p>
      </dsp:txBody>
      <dsp:txXfrm>
        <a:off x="795981" y="858660"/>
        <a:ext cx="3072151" cy="689514"/>
      </dsp:txXfrm>
    </dsp:sp>
    <dsp:sp modelId="{4CB476E7-EE60-475F-B677-0D1651394DED}">
      <dsp:nvSpPr>
        <dsp:cNvPr id="0" name=""/>
        <dsp:cNvSpPr/>
      </dsp:nvSpPr>
      <dsp:spPr>
        <a:xfrm>
          <a:off x="0" y="1715329"/>
          <a:ext cx="4045021" cy="6888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726B9-1EED-47B8-8273-9EE597E83F34}">
      <dsp:nvSpPr>
        <dsp:cNvPr id="0" name=""/>
        <dsp:cNvSpPr/>
      </dsp:nvSpPr>
      <dsp:spPr>
        <a:xfrm>
          <a:off x="208374" y="1870318"/>
          <a:ext cx="379232" cy="378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C1532-FBF9-424C-AC55-0E606DDB0A7C}">
      <dsp:nvSpPr>
        <dsp:cNvPr id="0" name=""/>
        <dsp:cNvSpPr/>
      </dsp:nvSpPr>
      <dsp:spPr>
        <a:xfrm>
          <a:off x="795981" y="1715329"/>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involved with a CompTIA training partner or an independent instructor teaching CompTIA certifications. </a:t>
          </a:r>
        </a:p>
      </dsp:txBody>
      <dsp:txXfrm>
        <a:off x="795981" y="1715329"/>
        <a:ext cx="3072151" cy="689514"/>
      </dsp:txXfrm>
    </dsp:sp>
    <dsp:sp modelId="{38A288C1-A5D2-4563-B6A2-3BFF92CE55C1}">
      <dsp:nvSpPr>
        <dsp:cNvPr id="0" name=""/>
        <dsp:cNvSpPr/>
      </dsp:nvSpPr>
      <dsp:spPr>
        <a:xfrm>
          <a:off x="0" y="2571998"/>
          <a:ext cx="4045021" cy="6888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D9DE6-936B-4FE3-AD36-30BC5235688A}">
      <dsp:nvSpPr>
        <dsp:cNvPr id="0" name=""/>
        <dsp:cNvSpPr/>
      </dsp:nvSpPr>
      <dsp:spPr>
        <a:xfrm>
          <a:off x="208374" y="2726987"/>
          <a:ext cx="379232" cy="378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7C8D6-C947-49A7-B58D-D949886F1F79}">
      <dsp:nvSpPr>
        <dsp:cNvPr id="0" name=""/>
        <dsp:cNvSpPr/>
      </dsp:nvSpPr>
      <dsp:spPr>
        <a:xfrm>
          <a:off x="795981" y="2571998"/>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For questions or clarifications talk with your CompTIA Business Development Manager.</a:t>
          </a:r>
        </a:p>
      </dsp:txBody>
      <dsp:txXfrm>
        <a:off x="795981" y="2571998"/>
        <a:ext cx="3072151" cy="6895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581"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582"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583"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584"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585"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8C504F50-B00F-4872-B38B-9AC297AD5D0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4" name="PlaceHolder 1"/>
          <p:cNvSpPr>
            <a:spLocks noGrp="1"/>
          </p:cNvSpPr>
          <p:nvPr>
            <p:ph type="sldImg"/>
          </p:nvPr>
        </p:nvSpPr>
        <p:spPr>
          <a:xfrm>
            <a:off x="380880" y="685800"/>
            <a:ext cx="6093720" cy="3426840"/>
          </a:xfrm>
          <a:prstGeom prst="rect">
            <a:avLst/>
          </a:prstGeom>
        </p:spPr>
      </p:sp>
      <p:sp>
        <p:nvSpPr>
          <p:cNvPr id="775" name="PlaceHolder 2"/>
          <p:cNvSpPr>
            <a:spLocks noGrp="1"/>
          </p:cNvSpPr>
          <p:nvPr>
            <p:ph type="body"/>
          </p:nvPr>
        </p:nvSpPr>
        <p:spPr>
          <a:xfrm>
            <a:off x="685800" y="4343400"/>
            <a:ext cx="5484240" cy="4112640"/>
          </a:xfrm>
          <a:prstGeom prst="rect">
            <a:avLst/>
          </a:prstGeom>
        </p:spPr>
        <p:txBody>
          <a:bodyPr lIns="0" rIns="0" tIns="0" bIns="0">
            <a:noAutofit/>
          </a:bodyPr>
          <a:p>
            <a:endParaRPr b="0" lang="en-US" sz="2000" spc="-1" strike="noStrike">
              <a:latin typeface="Arial"/>
            </a:endParaRPr>
          </a:p>
        </p:txBody>
      </p:sp>
      <p:sp>
        <p:nvSpPr>
          <p:cNvPr id="776" name="CustomShape 3"/>
          <p:cNvSpPr/>
          <p:nvPr/>
        </p:nvSpPr>
        <p:spPr>
          <a:xfrm>
            <a:off x="3884760" y="8685360"/>
            <a:ext cx="2969640" cy="45504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451F673-0CFC-46D2-9294-56F8BBAEF203}" type="slidenum">
              <a:rPr b="0" lang="en-US" sz="1200" spc="-1" strike="noStrike">
                <a:solidFill>
                  <a:srgbClr val="000000"/>
                </a:solidFill>
                <a:latin typeface="Calibri"/>
                <a:ea typeface="+mn-ea"/>
              </a:rPr>
              <a:t>&lt;number&gt;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7" name="PlaceHolder 1"/>
          <p:cNvSpPr>
            <a:spLocks noGrp="1"/>
          </p:cNvSpPr>
          <p:nvPr>
            <p:ph type="sldImg"/>
          </p:nvPr>
        </p:nvSpPr>
        <p:spPr>
          <a:xfrm>
            <a:off x="533520" y="763560"/>
            <a:ext cx="6703560" cy="3771720"/>
          </a:xfrm>
          <a:prstGeom prst="rect">
            <a:avLst/>
          </a:prstGeom>
        </p:spPr>
      </p:sp>
      <p:sp>
        <p:nvSpPr>
          <p:cNvPr id="778" name="PlaceHolder 2"/>
          <p:cNvSpPr>
            <a:spLocks noGrp="1"/>
          </p:cNvSpPr>
          <p:nvPr>
            <p:ph type="body"/>
          </p:nvPr>
        </p:nvSpPr>
        <p:spPr>
          <a:xfrm>
            <a:off x="777240" y="4777560"/>
            <a:ext cx="6217200" cy="4525560"/>
          </a:xfrm>
          <a:prstGeom prst="rect">
            <a:avLst/>
          </a:prstGeom>
        </p:spPr>
        <p:txBody>
          <a:bodyPr lIns="0" rIns="0" tIns="0" bIns="0">
            <a:noAutofit/>
          </a:bodyPr>
          <a:p>
            <a:endParaRPr b="0" lang="en-US" sz="2000" spc="-1" strike="noStrike">
              <a:latin typeface="Arial"/>
            </a:endParaRPr>
          </a:p>
        </p:txBody>
      </p:sp>
      <p:sp>
        <p:nvSpPr>
          <p:cNvPr id="779" name="TextShape 3"/>
          <p:cNvSpPr txBox="1"/>
          <p:nvPr/>
        </p:nvSpPr>
        <p:spPr>
          <a:xfrm>
            <a:off x="4399200" y="9555480"/>
            <a:ext cx="3372480" cy="502200"/>
          </a:xfrm>
          <a:prstGeom prst="rect">
            <a:avLst/>
          </a:prstGeom>
          <a:noFill/>
          <a:ln>
            <a:noFill/>
          </a:ln>
        </p:spPr>
        <p:txBody>
          <a:bodyPr lIns="0" rIns="0" tIns="0" bIns="0" anchor="b">
            <a:noAutofit/>
          </a:bodyPr>
          <a:p>
            <a:pPr>
              <a:lnSpc>
                <a:spcPct val="100000"/>
              </a:lnSpc>
            </a:pPr>
            <a:fld id="{ED2B2F3A-B32A-482E-9121-2651933C12A3}" type="slidenum">
              <a:rPr b="0" lang="en-US" sz="1800" spc="-1" strike="noStrike">
                <a:solidFill>
                  <a:srgbClr val="000000"/>
                </a:solidFill>
                <a:latin typeface="Arial"/>
                <a:ea typeface="+mn-ea"/>
              </a:rPr>
              <a:t>&lt;number&gt;</a:t>
            </a:fld>
            <a:endParaRPr b="0" lang="en-US" sz="18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4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4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4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5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5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6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6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6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6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7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7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9"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8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8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9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9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9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0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0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0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0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1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1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1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1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2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3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4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4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4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4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5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5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5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5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5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1"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3"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6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8"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7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7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0"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2"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83"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88"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90"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91"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92"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93"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94"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95"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0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0"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1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1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1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1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2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2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52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2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2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53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3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53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53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53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53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53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4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4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4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5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2"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5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5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5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5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5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6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6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6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6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6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56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6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7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7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57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57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57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57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57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57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8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1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1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2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5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5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5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6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6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6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7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9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9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9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0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0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0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0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0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2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3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4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4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5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6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6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7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7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8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8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8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8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8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8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8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8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0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0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1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2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2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2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2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2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2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2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5.wmf"/><Relationship Id="rId3" Type="http://schemas.openxmlformats.org/officeDocument/2006/relationships/image" Target="../media/image16.png"/><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slideLayout" Target="../slideLayouts/slideLayout145.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9" Type="http://schemas.openxmlformats.org/officeDocument/2006/relationships/slideLayout" Target="../slideLayouts/slideLayout150.xml"/><Relationship Id="rId10" Type="http://schemas.openxmlformats.org/officeDocument/2006/relationships/slideLayout" Target="../slideLayouts/slideLayout151.xml"/><Relationship Id="rId11" Type="http://schemas.openxmlformats.org/officeDocument/2006/relationships/slideLayout" Target="../slideLayouts/slideLayout152.xml"/><Relationship Id="rId12" Type="http://schemas.openxmlformats.org/officeDocument/2006/relationships/slideLayout" Target="../slideLayouts/slideLayout153.xml"/><Relationship Id="rId13" Type="http://schemas.openxmlformats.org/officeDocument/2006/relationships/slideLayout" Target="../slideLayouts/slideLayout154.xml"/><Relationship Id="rId14" Type="http://schemas.openxmlformats.org/officeDocument/2006/relationships/slideLayout" Target="../slideLayouts/slideLayout155.xml"/><Relationship Id="rId15"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9.wmf"/><Relationship Id="rId3" Type="http://schemas.openxmlformats.org/officeDocument/2006/relationships/image" Target="../media/image20.png"/><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9" Type="http://schemas.openxmlformats.org/officeDocument/2006/relationships/slideLayout" Target="../slideLayouts/slideLayout162.xml"/><Relationship Id="rId10" Type="http://schemas.openxmlformats.org/officeDocument/2006/relationships/slideLayout" Target="../slideLayouts/slideLayout163.xml"/><Relationship Id="rId11" Type="http://schemas.openxmlformats.org/officeDocument/2006/relationships/slideLayout" Target="../slideLayouts/slideLayout164.xml"/><Relationship Id="rId12" Type="http://schemas.openxmlformats.org/officeDocument/2006/relationships/slideLayout" Target="../slideLayouts/slideLayout165.xml"/><Relationship Id="rId13" Type="http://schemas.openxmlformats.org/officeDocument/2006/relationships/slideLayout" Target="../slideLayouts/slideLayout166.xml"/><Relationship Id="rId14" Type="http://schemas.openxmlformats.org/officeDocument/2006/relationships/slideLayout" Target="../slideLayouts/slideLayout167.xml"/><Relationship Id="rId15"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image" Target="../media/image5.wmf"/><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8.wmf"/><Relationship Id="rId3" Type="http://schemas.openxmlformats.org/officeDocument/2006/relationships/image" Target="../media/image9.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0.wmf"/><Relationship Id="rId3" Type="http://schemas.openxmlformats.org/officeDocument/2006/relationships/image" Target="../media/image11.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2.wmf"/><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3.wmf"/><Relationship Id="rId3" Type="http://schemas.openxmlformats.org/officeDocument/2006/relationships/image" Target="../media/image14.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1" name="CustomShape 2"/>
          <p:cNvSpPr/>
          <p:nvPr/>
        </p:nvSpPr>
        <p:spPr>
          <a:xfrm>
            <a:off x="457200" y="331560"/>
            <a:ext cx="8227440" cy="2742480"/>
          </a:xfrm>
          <a:prstGeom prst="round2DiagRect">
            <a:avLst>
              <a:gd name="adj1" fmla="val 0"/>
              <a:gd name="adj2" fmla="val 14866"/>
            </a:avLst>
          </a:prstGeom>
          <a:solidFill>
            <a:schemeClr val="accent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7" descr="CompTIA_logo.wmf"/>
          <p:cNvPicPr/>
          <p:nvPr/>
        </p:nvPicPr>
        <p:blipFill>
          <a:blip r:embed="rId2"/>
          <a:stretch/>
        </p:blipFill>
        <p:spPr>
          <a:xfrm>
            <a:off x="3697200" y="4369320"/>
            <a:ext cx="1682640" cy="358200"/>
          </a:xfrm>
          <a:prstGeom prst="rect">
            <a:avLst/>
          </a:prstGeom>
          <a:ln>
            <a:noFill/>
          </a:ln>
        </p:spPr>
      </p:pic>
      <p:sp>
        <p:nvSpPr>
          <p:cNvPr id="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73" name="CustomShape 2"/>
          <p:cNvSpPr/>
          <p:nvPr/>
        </p:nvSpPr>
        <p:spPr>
          <a:xfrm>
            <a:off x="2957400" y="4767120"/>
            <a:ext cx="546552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374" name="Picture 8" descr="CompTIA_logo.wmf"/>
          <p:cNvPicPr/>
          <p:nvPr/>
        </p:nvPicPr>
        <p:blipFill>
          <a:blip r:embed="rId2"/>
          <a:stretch/>
        </p:blipFill>
        <p:spPr>
          <a:xfrm>
            <a:off x="457200" y="4853880"/>
            <a:ext cx="610560" cy="128880"/>
          </a:xfrm>
          <a:prstGeom prst="rect">
            <a:avLst/>
          </a:prstGeom>
          <a:ln>
            <a:noFill/>
          </a:ln>
        </p:spPr>
      </p:pic>
      <p:pic>
        <p:nvPicPr>
          <p:cNvPr id="375" name="Picture 7"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376"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77"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PlaceHolder 1"/>
          <p:cNvSpPr>
            <a:spLocks noGrp="1"/>
          </p:cNvSpPr>
          <p:nvPr>
            <p:ph type="dt"/>
          </p:nvPr>
        </p:nvSpPr>
        <p:spPr>
          <a:xfrm>
            <a:off x="628560" y="4767120"/>
            <a:ext cx="2057040" cy="273600"/>
          </a:xfrm>
          <a:prstGeom prst="rect">
            <a:avLst/>
          </a:prstGeom>
        </p:spPr>
        <p:txBody>
          <a:bodyPr anchor="ctr">
            <a:noAutofit/>
          </a:bodyPr>
          <a:p>
            <a:pPr>
              <a:lnSpc>
                <a:spcPct val="100000"/>
              </a:lnSpc>
            </a:pPr>
            <a:fld id="{B63EA0BE-5A0F-4D72-B3E9-B03E3E3FCDA2}" type="datetime">
              <a:rPr b="0" lang="en-US" sz="900" spc="-1" strike="noStrike">
                <a:solidFill>
                  <a:srgbClr val="8b8b8b"/>
                </a:solidFill>
                <a:latin typeface="Calibri"/>
              </a:rPr>
              <a:t>7/26/22</a:t>
            </a:fld>
            <a:endParaRPr b="0" lang="en-US" sz="900" spc="-1" strike="noStrike">
              <a:latin typeface="Times New Roman"/>
            </a:endParaRPr>
          </a:p>
        </p:txBody>
      </p:sp>
      <p:sp>
        <p:nvSpPr>
          <p:cNvPr id="415" name="PlaceHolder 2"/>
          <p:cNvSpPr>
            <a:spLocks noGrp="1"/>
          </p:cNvSpPr>
          <p:nvPr>
            <p:ph type="ftr"/>
          </p:nvPr>
        </p:nvSpPr>
        <p:spPr>
          <a:xfrm>
            <a:off x="3029040" y="4767120"/>
            <a:ext cx="3085920" cy="273600"/>
          </a:xfrm>
          <a:prstGeom prst="rect">
            <a:avLst/>
          </a:prstGeom>
        </p:spPr>
        <p:txBody>
          <a:bodyPr anchor="ctr">
            <a:noAutofit/>
          </a:bodyPr>
          <a:p>
            <a:endParaRPr b="0" lang="en-US" sz="2400" spc="-1" strike="noStrike">
              <a:latin typeface="Times New Roman"/>
            </a:endParaRPr>
          </a:p>
        </p:txBody>
      </p:sp>
      <p:sp>
        <p:nvSpPr>
          <p:cNvPr id="416" name="PlaceHolder 3"/>
          <p:cNvSpPr>
            <a:spLocks noGrp="1"/>
          </p:cNvSpPr>
          <p:nvPr>
            <p:ph type="sldNum"/>
          </p:nvPr>
        </p:nvSpPr>
        <p:spPr>
          <a:xfrm>
            <a:off x="6458040" y="4767120"/>
            <a:ext cx="2057040" cy="273600"/>
          </a:xfrm>
          <a:prstGeom prst="rect">
            <a:avLst/>
          </a:prstGeom>
        </p:spPr>
        <p:txBody>
          <a:bodyPr anchor="ctr">
            <a:noAutofit/>
          </a:bodyPr>
          <a:p>
            <a:pPr algn="r">
              <a:lnSpc>
                <a:spcPct val="100000"/>
              </a:lnSpc>
            </a:pPr>
            <a:fld id="{83C71406-985B-40BC-B19B-5354E32DA2B7}" type="slidenum">
              <a:rPr b="0" lang="en-US" sz="900" spc="-1" strike="noStrike">
                <a:solidFill>
                  <a:srgbClr val="8b8b8b"/>
                </a:solidFill>
                <a:latin typeface="Calibri"/>
              </a:rPr>
              <a:t>1</a:t>
            </a:fld>
            <a:endParaRPr b="0" lang="en-US" sz="900" spc="-1" strike="noStrike">
              <a:latin typeface="Times New Roman"/>
            </a:endParaRPr>
          </a:p>
        </p:txBody>
      </p:sp>
      <p:sp>
        <p:nvSpPr>
          <p:cNvPr id="417" name="PlaceHolder 4"/>
          <p:cNvSpPr>
            <a:spLocks noGrp="1"/>
          </p:cNvSpPr>
          <p:nvPr>
            <p:ph type="title"/>
          </p:nvPr>
        </p:nvSpPr>
        <p:spPr>
          <a:xfrm>
            <a:off x="457200" y="205200"/>
            <a:ext cx="8229240" cy="8586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418"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PlaceHolder 1"/>
          <p:cNvSpPr>
            <a:spLocks noGrp="1"/>
          </p:cNvSpPr>
          <p:nvPr>
            <p:ph type="title"/>
          </p:nvPr>
        </p:nvSpPr>
        <p:spPr>
          <a:xfrm>
            <a:off x="628560" y="273960"/>
            <a:ext cx="7886520" cy="993960"/>
          </a:xfrm>
          <a:prstGeom prst="rect">
            <a:avLst/>
          </a:prstGeom>
        </p:spPr>
        <p:txBody>
          <a:bodyPr anchor="ctr">
            <a:noAutofit/>
          </a:bodyPr>
          <a:p>
            <a:pPr>
              <a:lnSpc>
                <a:spcPct val="90000"/>
              </a:lnSpc>
            </a:pPr>
            <a:r>
              <a:rPr b="0" lang="en-US" sz="3300" spc="-1" strike="noStrike">
                <a:solidFill>
                  <a:srgbClr val="000000"/>
                </a:solidFill>
                <a:latin typeface="Calibri Light"/>
              </a:rPr>
              <a:t>Click to edit Master title style</a:t>
            </a:r>
            <a:endParaRPr b="0" lang="en-US" sz="3300" spc="-1" strike="noStrike">
              <a:solidFill>
                <a:srgbClr val="000000"/>
              </a:solidFill>
              <a:latin typeface="Calibri"/>
            </a:endParaRPr>
          </a:p>
        </p:txBody>
      </p:sp>
      <p:sp>
        <p:nvSpPr>
          <p:cNvPr id="456" name="PlaceHolder 2"/>
          <p:cNvSpPr>
            <a:spLocks noGrp="1"/>
          </p:cNvSpPr>
          <p:nvPr>
            <p:ph type="body"/>
          </p:nvPr>
        </p:nvSpPr>
        <p:spPr>
          <a:xfrm>
            <a:off x="628560" y="1369080"/>
            <a:ext cx="7886520" cy="3263040"/>
          </a:xfrm>
          <a:prstGeom prst="rect">
            <a:avLst/>
          </a:prstGeom>
        </p:spPr>
        <p:txBody>
          <a:bodyPr>
            <a:noAutofit/>
          </a:bodyPr>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rPr>
              <a:t>Click to edit Master text styles</a:t>
            </a:r>
            <a:endParaRPr b="0" lang="en-US" sz="2100" spc="-1" strike="noStrike">
              <a:solidFill>
                <a:srgbClr val="000000"/>
              </a:solidFill>
              <a:latin typeface="Calibri"/>
            </a:endParaRPr>
          </a:p>
          <a:p>
            <a:pPr lvl="1" marL="514440" indent="-171000">
              <a:lnSpc>
                <a:spcPct val="90000"/>
              </a:lnSpc>
              <a:spcBef>
                <a:spcPts val="374"/>
              </a:spcBef>
              <a:buClr>
                <a:srgbClr val="000000"/>
              </a:buClr>
              <a:buFont typeface="Arial"/>
              <a:buChar char="•"/>
            </a:pPr>
            <a:r>
              <a:rPr b="0" lang="en-US" sz="1800" spc="-1" strike="noStrike">
                <a:solidFill>
                  <a:srgbClr val="000000"/>
                </a:solidFill>
                <a:latin typeface="Calibri"/>
              </a:rPr>
              <a:t>Second level</a:t>
            </a:r>
            <a:endParaRPr b="0" lang="en-US" sz="1800" spc="-1" strike="noStrike">
              <a:solidFill>
                <a:srgbClr val="000000"/>
              </a:solidFill>
              <a:latin typeface="Calibri"/>
            </a:endParaRPr>
          </a:p>
          <a:p>
            <a:pPr lvl="2" marL="857160" indent="-171000">
              <a:lnSpc>
                <a:spcPct val="90000"/>
              </a:lnSpc>
              <a:spcBef>
                <a:spcPts val="374"/>
              </a:spcBef>
              <a:buClr>
                <a:srgbClr val="000000"/>
              </a:buClr>
              <a:buFont typeface="Arial"/>
              <a:buChar char="•"/>
            </a:pPr>
            <a:r>
              <a:rPr b="0" lang="en-US" sz="1500" spc="-1" strike="noStrike">
                <a:solidFill>
                  <a:srgbClr val="000000"/>
                </a:solidFill>
                <a:latin typeface="Calibri"/>
              </a:rPr>
              <a:t>Third level</a:t>
            </a:r>
            <a:endParaRPr b="0" lang="en-US" sz="1500" spc="-1" strike="noStrike">
              <a:solidFill>
                <a:srgbClr val="000000"/>
              </a:solidFill>
              <a:latin typeface="Calibri"/>
            </a:endParaRPr>
          </a:p>
          <a:p>
            <a:pPr lvl="3" marL="1200240" indent="-171000">
              <a:lnSpc>
                <a:spcPct val="90000"/>
              </a:lnSpc>
              <a:spcBef>
                <a:spcPts val="374"/>
              </a:spcBef>
              <a:buClr>
                <a:srgbClr val="000000"/>
              </a:buClr>
              <a:buFont typeface="Arial"/>
              <a:buChar char="•"/>
            </a:pPr>
            <a:r>
              <a:rPr b="0" lang="en-US" sz="1350" spc="-1" strike="noStrike">
                <a:solidFill>
                  <a:srgbClr val="000000"/>
                </a:solidFill>
                <a:latin typeface="Calibri"/>
              </a:rPr>
              <a:t>Fourth level</a:t>
            </a:r>
            <a:endParaRPr b="0" lang="en-US"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en-US" sz="1350" spc="-1" strike="noStrike">
                <a:solidFill>
                  <a:srgbClr val="000000"/>
                </a:solidFill>
                <a:latin typeface="Calibri"/>
              </a:rPr>
              <a:t>Fifth level</a:t>
            </a:r>
            <a:endParaRPr b="0" lang="en-US" sz="1350" spc="-1" strike="noStrike">
              <a:solidFill>
                <a:srgbClr val="000000"/>
              </a:solidFill>
              <a:latin typeface="Calibri"/>
            </a:endParaRPr>
          </a:p>
        </p:txBody>
      </p:sp>
      <p:sp>
        <p:nvSpPr>
          <p:cNvPr id="457" name="PlaceHolder 3"/>
          <p:cNvSpPr>
            <a:spLocks noGrp="1"/>
          </p:cNvSpPr>
          <p:nvPr>
            <p:ph type="dt"/>
          </p:nvPr>
        </p:nvSpPr>
        <p:spPr>
          <a:xfrm>
            <a:off x="628560" y="4767120"/>
            <a:ext cx="2057040" cy="273600"/>
          </a:xfrm>
          <a:prstGeom prst="rect">
            <a:avLst/>
          </a:prstGeom>
        </p:spPr>
        <p:txBody>
          <a:bodyPr anchor="ctr">
            <a:noAutofit/>
          </a:bodyPr>
          <a:p>
            <a:pPr>
              <a:lnSpc>
                <a:spcPct val="100000"/>
              </a:lnSpc>
            </a:pPr>
            <a:fld id="{E7AC7535-0B06-4453-81C1-F2436EB23958}" type="datetime">
              <a:rPr b="0" lang="en-US" sz="900" spc="-1" strike="noStrike">
                <a:solidFill>
                  <a:srgbClr val="8b8b8b"/>
                </a:solidFill>
                <a:latin typeface="Calibri"/>
              </a:rPr>
              <a:t>7/26/22</a:t>
            </a:fld>
            <a:endParaRPr b="0" lang="en-US" sz="900" spc="-1" strike="noStrike">
              <a:latin typeface="Times New Roman"/>
            </a:endParaRPr>
          </a:p>
        </p:txBody>
      </p:sp>
      <p:sp>
        <p:nvSpPr>
          <p:cNvPr id="458" name="PlaceHolder 4"/>
          <p:cNvSpPr>
            <a:spLocks noGrp="1"/>
          </p:cNvSpPr>
          <p:nvPr>
            <p:ph type="ftr"/>
          </p:nvPr>
        </p:nvSpPr>
        <p:spPr>
          <a:xfrm>
            <a:off x="3029040" y="4767120"/>
            <a:ext cx="3085920" cy="273600"/>
          </a:xfrm>
          <a:prstGeom prst="rect">
            <a:avLst/>
          </a:prstGeom>
        </p:spPr>
        <p:txBody>
          <a:bodyPr anchor="ctr">
            <a:noAutofit/>
          </a:bodyPr>
          <a:p>
            <a:endParaRPr b="0" lang="en-US" sz="2400" spc="-1" strike="noStrike">
              <a:latin typeface="Times New Roman"/>
            </a:endParaRPr>
          </a:p>
        </p:txBody>
      </p:sp>
      <p:sp>
        <p:nvSpPr>
          <p:cNvPr id="459" name="PlaceHolder 5"/>
          <p:cNvSpPr>
            <a:spLocks noGrp="1"/>
          </p:cNvSpPr>
          <p:nvPr>
            <p:ph type="sldNum"/>
          </p:nvPr>
        </p:nvSpPr>
        <p:spPr>
          <a:xfrm>
            <a:off x="6458040" y="4767120"/>
            <a:ext cx="2057040" cy="273600"/>
          </a:xfrm>
          <a:prstGeom prst="rect">
            <a:avLst/>
          </a:prstGeom>
        </p:spPr>
        <p:txBody>
          <a:bodyPr anchor="ctr">
            <a:noAutofit/>
          </a:bodyPr>
          <a:p>
            <a:pPr algn="r">
              <a:lnSpc>
                <a:spcPct val="100000"/>
              </a:lnSpc>
            </a:pPr>
            <a:fld id="{AB94A354-932F-4F11-B1D3-37F7705DFCA8}" type="slidenum">
              <a:rPr b="0" lang="en-US" sz="900" spc="-1" strike="noStrike">
                <a:solidFill>
                  <a:srgbClr val="8b8b8b"/>
                </a:solidFill>
                <a:latin typeface="Calibri"/>
              </a:rPr>
              <a:t>1</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6"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97" name="CustomShape 2"/>
          <p:cNvSpPr/>
          <p:nvPr/>
        </p:nvSpPr>
        <p:spPr>
          <a:xfrm>
            <a:off x="3436920" y="4767120"/>
            <a:ext cx="499788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98" name="Picture 7" descr="CompTIA_logo.wmf"/>
          <p:cNvPicPr/>
          <p:nvPr/>
        </p:nvPicPr>
        <p:blipFill>
          <a:blip r:embed="rId2"/>
          <a:stretch/>
        </p:blipFill>
        <p:spPr>
          <a:xfrm>
            <a:off x="457200" y="4853880"/>
            <a:ext cx="610560" cy="128880"/>
          </a:xfrm>
          <a:prstGeom prst="rect">
            <a:avLst/>
          </a:prstGeom>
          <a:ln>
            <a:noFill/>
          </a:ln>
        </p:spPr>
      </p:pic>
      <p:pic>
        <p:nvPicPr>
          <p:cNvPr id="499" name="Picture 6"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500"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01"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539" name="CustomShape 2"/>
          <p:cNvSpPr/>
          <p:nvPr/>
        </p:nvSpPr>
        <p:spPr>
          <a:xfrm>
            <a:off x="2957400" y="4767120"/>
            <a:ext cx="546552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540" name="Picture 8" descr="CompTIA_logo.wmf"/>
          <p:cNvPicPr/>
          <p:nvPr/>
        </p:nvPicPr>
        <p:blipFill>
          <a:blip r:embed="rId2"/>
          <a:stretch/>
        </p:blipFill>
        <p:spPr>
          <a:xfrm>
            <a:off x="457200" y="4853880"/>
            <a:ext cx="610560" cy="128880"/>
          </a:xfrm>
          <a:prstGeom prst="rect">
            <a:avLst/>
          </a:prstGeom>
          <a:ln>
            <a:noFill/>
          </a:ln>
        </p:spPr>
      </p:pic>
      <p:pic>
        <p:nvPicPr>
          <p:cNvPr id="541" name="Picture 7"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542"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43"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2" name="CustomShape 2"/>
          <p:cNvSpPr/>
          <p:nvPr/>
        </p:nvSpPr>
        <p:spPr>
          <a:xfrm>
            <a:off x="2691000" y="4767120"/>
            <a:ext cx="573192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3" name="Picture 4" descr="CompTIA_logo.wmf"/>
          <p:cNvPicPr/>
          <p:nvPr/>
        </p:nvPicPr>
        <p:blipFill>
          <a:blip r:embed="rId2"/>
          <a:stretch/>
        </p:blipFill>
        <p:spPr>
          <a:xfrm>
            <a:off x="457200" y="4853880"/>
            <a:ext cx="610560" cy="128880"/>
          </a:xfrm>
          <a:prstGeom prst="rect">
            <a:avLst/>
          </a:prstGeom>
          <a:ln>
            <a:noFill/>
          </a:ln>
        </p:spPr>
      </p:pic>
      <p:pic>
        <p:nvPicPr>
          <p:cNvPr id="44" name="Picture 7"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4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22" name="Picture 4" descr="A close up of a sign&#10;&#10;Description automatically generated"/>
          <p:cNvPicPr/>
          <p:nvPr/>
        </p:nvPicPr>
        <p:blipFill>
          <a:blip r:embed="rId2"/>
          <a:stretch/>
        </p:blipFill>
        <p:spPr>
          <a:xfrm>
            <a:off x="8641440" y="46440"/>
            <a:ext cx="500400" cy="500400"/>
          </a:xfrm>
          <a:prstGeom prst="rect">
            <a:avLst/>
          </a:prstGeom>
          <a:ln>
            <a:noFill/>
          </a:ln>
        </p:spPr>
      </p:pic>
      <p:sp>
        <p:nvSpPr>
          <p:cNvPr id="123" name="CustomShape 2"/>
          <p:cNvSpPr/>
          <p:nvPr/>
        </p:nvSpPr>
        <p:spPr>
          <a:xfrm>
            <a:off x="2691000" y="4767120"/>
            <a:ext cx="573192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24" name="Picture 4" descr="CompTIA_logo.wmf"/>
          <p:cNvPicPr/>
          <p:nvPr/>
        </p:nvPicPr>
        <p:blipFill>
          <a:blip r:embed="rId3"/>
          <a:stretch/>
        </p:blipFill>
        <p:spPr>
          <a:xfrm>
            <a:off x="457200" y="4853880"/>
            <a:ext cx="610560" cy="128880"/>
          </a:xfrm>
          <a:prstGeom prst="rect">
            <a:avLst/>
          </a:prstGeom>
          <a:ln>
            <a:noFill/>
          </a:ln>
        </p:spPr>
      </p:pic>
      <p:sp>
        <p:nvSpPr>
          <p:cNvPr id="12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64" name="Picture 4" descr="A close up of a sign&#10;&#10;Description automatically generated"/>
          <p:cNvPicPr/>
          <p:nvPr/>
        </p:nvPicPr>
        <p:blipFill>
          <a:blip r:embed="rId2"/>
          <a:stretch/>
        </p:blipFill>
        <p:spPr>
          <a:xfrm>
            <a:off x="8641440" y="46440"/>
            <a:ext cx="500400" cy="500400"/>
          </a:xfrm>
          <a:prstGeom prst="rect">
            <a:avLst/>
          </a:prstGeom>
          <a:ln>
            <a:noFill/>
          </a:ln>
        </p:spPr>
      </p:pic>
      <p:sp>
        <p:nvSpPr>
          <p:cNvPr id="165" name="CustomShape 2"/>
          <p:cNvSpPr/>
          <p:nvPr/>
        </p:nvSpPr>
        <p:spPr>
          <a:xfrm>
            <a:off x="3436920" y="4767120"/>
            <a:ext cx="499788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66" name="Picture 7" descr="CompTIA_logo.wmf"/>
          <p:cNvPicPr/>
          <p:nvPr/>
        </p:nvPicPr>
        <p:blipFill>
          <a:blip r:embed="rId3"/>
          <a:stretch/>
        </p:blipFill>
        <p:spPr>
          <a:xfrm>
            <a:off x="457200" y="4853880"/>
            <a:ext cx="610560" cy="128880"/>
          </a:xfrm>
          <a:prstGeom prst="rect">
            <a:avLst/>
          </a:prstGeom>
          <a:ln>
            <a:noFill/>
          </a:ln>
        </p:spPr>
      </p:pic>
      <p:sp>
        <p:nvSpPr>
          <p:cNvPr id="16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6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06" name="CustomShape 2"/>
          <p:cNvSpPr/>
          <p:nvPr/>
        </p:nvSpPr>
        <p:spPr>
          <a:xfrm>
            <a:off x="3436920" y="4767120"/>
            <a:ext cx="499788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07" name="Picture 7" descr="CompTIA_logo.wmf"/>
          <p:cNvPicPr/>
          <p:nvPr/>
        </p:nvPicPr>
        <p:blipFill>
          <a:blip r:embed="rId2"/>
          <a:stretch/>
        </p:blipFill>
        <p:spPr>
          <a:xfrm>
            <a:off x="457200" y="4853880"/>
            <a:ext cx="610560" cy="128880"/>
          </a:xfrm>
          <a:prstGeom prst="rect">
            <a:avLst/>
          </a:prstGeom>
          <a:ln>
            <a:noFill/>
          </a:ln>
        </p:spPr>
      </p:pic>
      <p:pic>
        <p:nvPicPr>
          <p:cNvPr id="208" name="Picture 6"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20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1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48" name="CustomShape 2"/>
          <p:cNvSpPr/>
          <p:nvPr/>
        </p:nvSpPr>
        <p:spPr>
          <a:xfrm>
            <a:off x="3436920" y="4767120"/>
            <a:ext cx="499788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49" name="Picture 6" descr="CompTIA_logo.wmf"/>
          <p:cNvPicPr/>
          <p:nvPr/>
        </p:nvPicPr>
        <p:blipFill>
          <a:blip r:embed="rId2"/>
          <a:stretch/>
        </p:blipFill>
        <p:spPr>
          <a:xfrm>
            <a:off x="457200" y="4853880"/>
            <a:ext cx="610560" cy="128880"/>
          </a:xfrm>
          <a:prstGeom prst="rect">
            <a:avLst/>
          </a:prstGeom>
          <a:ln>
            <a:noFill/>
          </a:ln>
        </p:spPr>
      </p:pic>
      <p:pic>
        <p:nvPicPr>
          <p:cNvPr id="250" name="Picture 7"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25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5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90" name="CustomShape 2"/>
          <p:cNvSpPr/>
          <p:nvPr/>
        </p:nvSpPr>
        <p:spPr>
          <a:xfrm>
            <a:off x="457200" y="331560"/>
            <a:ext cx="8227440" cy="432288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1" name="Picture 7" descr="CompTIA_logo.wmf"/>
          <p:cNvPicPr/>
          <p:nvPr/>
        </p:nvPicPr>
        <p:blipFill>
          <a:blip r:embed="rId2"/>
          <a:stretch/>
        </p:blipFill>
        <p:spPr>
          <a:xfrm>
            <a:off x="457200" y="4853880"/>
            <a:ext cx="610560" cy="128880"/>
          </a:xfrm>
          <a:prstGeom prst="rect">
            <a:avLst/>
          </a:prstGeom>
          <a:ln>
            <a:noFill/>
          </a:ln>
        </p:spPr>
      </p:pic>
      <p:sp>
        <p:nvSpPr>
          <p:cNvPr id="292"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93"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31" name="CustomShape 2"/>
          <p:cNvSpPr/>
          <p:nvPr/>
        </p:nvSpPr>
        <p:spPr>
          <a:xfrm>
            <a:off x="3436920" y="4767120"/>
            <a:ext cx="4998240" cy="27216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332" name="Picture 7" descr="CompTIA_logo.wmf"/>
          <p:cNvPicPr/>
          <p:nvPr/>
        </p:nvPicPr>
        <p:blipFill>
          <a:blip r:embed="rId2"/>
          <a:stretch/>
        </p:blipFill>
        <p:spPr>
          <a:xfrm>
            <a:off x="457200" y="4853880"/>
            <a:ext cx="610920" cy="129240"/>
          </a:xfrm>
          <a:prstGeom prst="rect">
            <a:avLst/>
          </a:prstGeom>
          <a:ln>
            <a:noFill/>
          </a:ln>
        </p:spPr>
      </p:pic>
      <p:pic>
        <p:nvPicPr>
          <p:cNvPr id="333" name="Picture 6" descr="A close up of a sign&#10;&#10;Description automatically generated"/>
          <p:cNvPicPr/>
          <p:nvPr/>
        </p:nvPicPr>
        <p:blipFill>
          <a:blip r:embed="rId3"/>
          <a:stretch/>
        </p:blipFill>
        <p:spPr>
          <a:xfrm>
            <a:off x="8372520" y="102240"/>
            <a:ext cx="627120" cy="627120"/>
          </a:xfrm>
          <a:prstGeom prst="rect">
            <a:avLst/>
          </a:prstGeom>
          <a:ln>
            <a:noFill/>
          </a:ln>
        </p:spPr>
      </p:pic>
      <p:sp>
        <p:nvSpPr>
          <p:cNvPr id="334"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35"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1.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85.xml"/>
</Relationships>
</file>

<file path=ppt/slides/_rels/slide12.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7.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85.xml"/>
</Relationships>
</file>

<file path=ppt/slides/_rels/slide18.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15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85.xml"/>
</Relationships>
</file>

<file path=ppt/slides/_rels/slide27.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slideLayout" Target="../slideLayouts/slideLayout121.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33.xml"/>
</Relationships>
</file>

<file path=ppt/slides/_rels/slide40.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image" Target="../media/image30.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hyperlink" Target="mailto:jstanger@comptia.org" TargetMode="External"/><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jpe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1.png"/><Relationship Id="rId18" Type="http://schemas.openxmlformats.org/officeDocument/2006/relationships/image" Target="../media/image52.png"/><Relationship Id="rId19" Type="http://schemas.openxmlformats.org/officeDocument/2006/relationships/image" Target="../media/image53.png"/><Relationship Id="rId20"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ustomShape 1"/>
          <p:cNvSpPr/>
          <p:nvPr/>
        </p:nvSpPr>
        <p:spPr>
          <a:xfrm>
            <a:off x="457200" y="3158640"/>
            <a:ext cx="8227440" cy="660960"/>
          </a:xfrm>
          <a:prstGeom prst="rect">
            <a:avLst/>
          </a:prstGeom>
          <a:noFill/>
          <a:ln>
            <a:noFill/>
          </a:ln>
        </p:spPr>
        <p:style>
          <a:lnRef idx="0"/>
          <a:fillRef idx="0"/>
          <a:effectRef idx="0"/>
          <a:fontRef idx="minor"/>
        </p:style>
        <p:txBody>
          <a:bodyPr lIns="0" rIns="0" tIns="45000" bIns="45000" anchor="b">
            <a:noAutofit/>
          </a:bodyPr>
          <a:p>
            <a:pPr>
              <a:lnSpc>
                <a:spcPct val="100000"/>
              </a:lnSpc>
            </a:pPr>
            <a:r>
              <a:rPr b="1" lang="en-US" sz="2800" spc="-1" strike="noStrike">
                <a:solidFill>
                  <a:srgbClr val="ff0000"/>
                </a:solidFill>
                <a:latin typeface="Calibri"/>
                <a:ea typeface="DejaVu Sans"/>
              </a:rPr>
              <a:t>Linux+ XK0-005 TTT Session 6:</a:t>
            </a:r>
            <a:endParaRPr b="0" lang="en-US" sz="2800" spc="-1" strike="noStrike">
              <a:latin typeface="Arial"/>
            </a:endParaRPr>
          </a:p>
        </p:txBody>
      </p:sp>
      <p:sp>
        <p:nvSpPr>
          <p:cNvPr id="587" name="CustomShape 2"/>
          <p:cNvSpPr/>
          <p:nvPr/>
        </p:nvSpPr>
        <p:spPr>
          <a:xfrm>
            <a:off x="457200" y="3781800"/>
            <a:ext cx="6398640" cy="487440"/>
          </a:xfrm>
          <a:prstGeom prst="rect">
            <a:avLst/>
          </a:prstGeom>
          <a:noFill/>
          <a:ln>
            <a:noFill/>
          </a:ln>
        </p:spPr>
        <p:style>
          <a:lnRef idx="0"/>
          <a:fillRef idx="0"/>
          <a:effectRef idx="0"/>
          <a:fontRef idx="minor"/>
        </p:style>
        <p:txBody>
          <a:bodyPr lIns="0" rIns="0" tIns="45000" bIns="45000">
            <a:noAutofit/>
          </a:bodyPr>
          <a:p>
            <a:pPr>
              <a:lnSpc>
                <a:spcPct val="100000"/>
              </a:lnSpc>
              <a:spcBef>
                <a:spcPts val="1199"/>
              </a:spcBef>
            </a:pPr>
            <a:r>
              <a:rPr b="0" lang="en-US" sz="1600" spc="-1" strike="noStrike">
                <a:solidFill>
                  <a:srgbClr val="ff0000"/>
                </a:solidFill>
                <a:latin typeface="Arial"/>
                <a:ea typeface="DejaVu Sans"/>
              </a:rPr>
              <a:t>Domains 2.3 (Firewalls), 2.4 (Remote), and 2.5 (Access Controls)</a:t>
            </a:r>
            <a:endParaRPr b="0" lang="en-US" sz="1600" spc="-1" strike="noStrike">
              <a:latin typeface="Arial"/>
            </a:endParaRPr>
          </a:p>
        </p:txBody>
      </p:sp>
      <p:sp>
        <p:nvSpPr>
          <p:cNvPr id="588" name="CustomShape 3"/>
          <p:cNvSpPr/>
          <p:nvPr/>
        </p:nvSpPr>
        <p:spPr>
          <a:xfrm>
            <a:off x="8881920" y="4767120"/>
            <a:ext cx="259920" cy="2725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06AD0E7-24EB-4997-99D6-DC86BC91E38D}" type="slidenum">
              <a:rPr b="0" lang="en-US" sz="680" spc="-1" strike="noStrike">
                <a:solidFill>
                  <a:srgbClr val="69727b"/>
                </a:solidFill>
                <a:latin typeface="Calibri"/>
                <a:ea typeface="DejaVu Sans"/>
              </a:rPr>
              <a:t>&lt;number&gt;</a:t>
            </a:fld>
            <a:endParaRPr b="0" lang="en-US" sz="680" spc="-1" strike="noStrike">
              <a:latin typeface="Arial"/>
            </a:endParaRPr>
          </a:p>
        </p:txBody>
      </p:sp>
      <p:sp>
        <p:nvSpPr>
          <p:cNvPr id="589" name="CustomShape 4"/>
          <p:cNvSpPr/>
          <p:nvPr/>
        </p:nvSpPr>
        <p:spPr>
          <a:xfrm>
            <a:off x="455400" y="3047040"/>
            <a:ext cx="5739840" cy="923400"/>
          </a:xfrm>
          <a:prstGeom prst="rect">
            <a:avLst/>
          </a:prstGeom>
          <a:noFill/>
          <a:ln>
            <a:noFill/>
          </a:ln>
        </p:spPr>
        <p:style>
          <a:lnRef idx="0"/>
          <a:fillRef idx="0"/>
          <a:effectRef idx="0"/>
          <a:fontRef idx="minor"/>
        </p:style>
      </p:sp>
      <p:sp>
        <p:nvSpPr>
          <p:cNvPr id="590" name="CustomShape 5"/>
          <p:cNvSpPr/>
          <p:nvPr/>
        </p:nvSpPr>
        <p:spPr>
          <a:xfrm>
            <a:off x="1150200" y="4261680"/>
            <a:ext cx="4798440" cy="22140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July 26, 2022</a:t>
            </a:r>
            <a:endParaRPr b="0" lang="en-US" sz="1200" spc="-1" strike="noStrike">
              <a:latin typeface="Arial"/>
            </a:endParaRPr>
          </a:p>
        </p:txBody>
      </p:sp>
      <p:pic>
        <p:nvPicPr>
          <p:cNvPr id="591" name="Picture 2" descr=""/>
          <p:cNvPicPr/>
          <p:nvPr/>
        </p:nvPicPr>
        <p:blipFill>
          <a:blip r:embed="rId1"/>
          <a:stretch/>
        </p:blipFill>
        <p:spPr>
          <a:xfrm>
            <a:off x="6197760" y="4493160"/>
            <a:ext cx="231480" cy="195120"/>
          </a:xfrm>
          <a:prstGeom prst="rect">
            <a:avLst/>
          </a:prstGeom>
          <a:ln>
            <a:noFill/>
          </a:ln>
        </p:spPr>
      </p:pic>
      <p:sp>
        <p:nvSpPr>
          <p:cNvPr id="592" name="CustomShape 6"/>
          <p:cNvSpPr/>
          <p:nvPr/>
        </p:nvSpPr>
        <p:spPr>
          <a:xfrm>
            <a:off x="6498360" y="4435560"/>
            <a:ext cx="2643480" cy="23868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@TeachCompTIA    #LinuxPlusTTT</a:t>
            </a:r>
            <a:endParaRPr b="0" lang="en-US" sz="1200" spc="-1" strike="noStrike">
              <a:latin typeface="Arial"/>
            </a:endParaRPr>
          </a:p>
        </p:txBody>
      </p:sp>
      <p:pic>
        <p:nvPicPr>
          <p:cNvPr id="593" name="Picture 17" descr="A picture containing sitting, black, white&#10;&#10;Description automatically generated"/>
          <p:cNvPicPr/>
          <p:nvPr/>
        </p:nvPicPr>
        <p:blipFill>
          <a:blip r:embed="rId2"/>
          <a:stretch/>
        </p:blipFill>
        <p:spPr>
          <a:xfrm>
            <a:off x="455040" y="331920"/>
            <a:ext cx="6642000" cy="2212560"/>
          </a:xfrm>
          <a:prstGeom prst="rect">
            <a:avLst/>
          </a:prstGeom>
          <a:ln>
            <a:noFill/>
          </a:ln>
        </p:spPr>
      </p:pic>
      <p:pic>
        <p:nvPicPr>
          <p:cNvPr id="594" name="Picture 8" descr="Logo&#10;&#10;Description automatically generated with medium confidence"/>
          <p:cNvPicPr/>
          <p:nvPr/>
        </p:nvPicPr>
        <p:blipFill>
          <a:blip r:embed="rId3"/>
          <a:stretch/>
        </p:blipFill>
        <p:spPr>
          <a:xfrm>
            <a:off x="5355360" y="-97560"/>
            <a:ext cx="3655440" cy="36554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BAD9E24-B021-42CA-BA06-FF961A0F6599}" type="slidenum">
              <a:rPr b="0" lang="en-US" sz="900" spc="-1" strike="noStrike">
                <a:solidFill>
                  <a:srgbClr val="69727b"/>
                </a:solidFill>
                <a:latin typeface="Calibri"/>
                <a:ea typeface="DejaVu Sans"/>
              </a:rPr>
              <a:t>6</a:t>
            </a:fld>
            <a:endParaRPr b="0" lang="en-US" sz="900" spc="-1" strike="noStrike">
              <a:latin typeface="Arial"/>
            </a:endParaRPr>
          </a:p>
        </p:txBody>
      </p:sp>
      <p:sp>
        <p:nvSpPr>
          <p:cNvPr id="667" name="CustomShape 2"/>
          <p:cNvSpPr/>
          <p:nvPr/>
        </p:nvSpPr>
        <p:spPr>
          <a:xfrm>
            <a:off x="2292120" y="1396080"/>
            <a:ext cx="136440" cy="274680"/>
          </a:xfrm>
          <a:prstGeom prst="rect">
            <a:avLst/>
          </a:prstGeom>
          <a:noFill/>
          <a:ln>
            <a:noFill/>
          </a:ln>
        </p:spPr>
        <p:style>
          <a:lnRef idx="0"/>
          <a:fillRef idx="0"/>
          <a:effectRef idx="0"/>
          <a:fontRef idx="minor"/>
        </p:style>
      </p:sp>
      <p:sp>
        <p:nvSpPr>
          <p:cNvPr id="668" name="CustomShape 3"/>
          <p:cNvSpPr/>
          <p:nvPr/>
        </p:nvSpPr>
        <p:spPr>
          <a:xfrm>
            <a:off x="3345480" y="1181880"/>
            <a:ext cx="136440" cy="274680"/>
          </a:xfrm>
          <a:prstGeom prst="rect">
            <a:avLst/>
          </a:prstGeom>
          <a:noFill/>
          <a:ln>
            <a:noFill/>
          </a:ln>
        </p:spPr>
        <p:style>
          <a:lnRef idx="0"/>
          <a:fillRef idx="0"/>
          <a:effectRef idx="0"/>
          <a:fontRef idx="minor"/>
        </p:style>
      </p:sp>
      <p:graphicFrame>
        <p:nvGraphicFramePr>
          <p:cNvPr id="669" name="Table 4"/>
          <p:cNvGraphicFramePr/>
          <p:nvPr/>
        </p:nvGraphicFramePr>
        <p:xfrm>
          <a:off x="322560" y="295920"/>
          <a:ext cx="8085240" cy="4176000"/>
        </p:xfrm>
        <a:graphic>
          <a:graphicData uri="http://schemas.openxmlformats.org/drawingml/2006/table">
            <a:tbl>
              <a:tblPr/>
              <a:tblGrid>
                <a:gridCol w="1348200"/>
                <a:gridCol w="6737400"/>
              </a:tblGrid>
              <a:tr h="297360">
                <a:tc gridSpan="2">
                  <a:txBody>
                    <a:bodyPr lIns="27360" rIns="27360">
                      <a:noAutofit/>
                    </a:bodyPr>
                    <a:p>
                      <a:pPr algn="ctr">
                        <a:lnSpc>
                          <a:spcPct val="115000"/>
                        </a:lnSpc>
                      </a:pPr>
                      <a:r>
                        <a:rPr b="1" lang="en-US" sz="1400" spc="-1" strike="noStrike">
                          <a:solidFill>
                            <a:srgbClr val="ffffff"/>
                          </a:solidFill>
                          <a:latin typeface="Calibri"/>
                        </a:rPr>
                        <a:t>A+ Core 1 220-1101 TTT Session Outline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38160">
                      <a:solidFill>
                        <a:srgbClr val="ffffff"/>
                      </a:solidFill>
                    </a:lnB>
                    <a:solidFill>
                      <a:srgbClr val="e01921"/>
                    </a:solidFill>
                  </a:tcPr>
                </a:tc>
                <a:tc hMerge="1">
                  <a:tcPr marL="90000" marR="90000">
                    <a:solidFill>
                      <a:srgbClr val="729fcf"/>
                    </a:solidFill>
                  </a:tcPr>
                </a:tc>
              </a:tr>
              <a:tr h="297000">
                <a:tc>
                  <a:txBody>
                    <a:bodyPr lIns="27360" rIns="27360">
                      <a:noAutofit/>
                    </a:bodyPr>
                    <a:p>
                      <a:pPr algn="ctr">
                        <a:lnSpc>
                          <a:spcPct val="115000"/>
                        </a:lnSpc>
                      </a:pPr>
                      <a:r>
                        <a:rPr b="1" lang="en-US" sz="1400" spc="-1" strike="noStrike">
                          <a:solidFill>
                            <a:srgbClr val="ffffff"/>
                          </a:solidFill>
                          <a:latin typeface="Calibri"/>
                        </a:rPr>
                        <a:t>Date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gn="ctr">
                        <a:lnSpc>
                          <a:spcPct val="115000"/>
                        </a:lnSpc>
                      </a:pPr>
                      <a:r>
                        <a:rPr b="0" lang="en-US" sz="1400" spc="-1" strike="noStrike">
                          <a:solidFill>
                            <a:srgbClr val="000000"/>
                          </a:solidFill>
                          <a:latin typeface="Calibri"/>
                        </a:rPr>
                        <a:t>Topic</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Introduction, Linux+ Information, Resources, Domain 1.1</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1.2 (Files) and 1.3 (Storage)</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7/18/2022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1.4 (Services) and 1.5 (Networking)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7/19/2022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1.6 (Build) and 1.7 (Configuration)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7/25/2022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2.1 (Best Practices) and 2.2 (Identity Management)</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7/26/2022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2.3 (Firewalls), 2.4 (Remote), and 2.5 (Access Controls)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8/01/2022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3.1 (Scripts) and 3.2 (Containers)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3.3 (Git), 3.4 (IaC), and 3.5 (Orchestration)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8/23/2022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4.1 (Storage), 4.2 (Network), and 4.3 (Processing)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7840">
                <a:tc>
                  <a:txBody>
                    <a:bodyPr lIns="27360" rIns="27360">
                      <a:noAutofit/>
                    </a:bodyPr>
                    <a:p>
                      <a:pPr algn="ctr">
                        <a:lnSpc>
                          <a:spcPct val="115000"/>
                        </a:lnSpc>
                      </a:pPr>
                      <a:r>
                        <a:rPr b="1" lang="en-US" sz="1400" spc="-1" strike="noStrike">
                          <a:solidFill>
                            <a:srgbClr val="ffffff"/>
                          </a:solidFill>
                          <a:latin typeface="Calibri"/>
                          <a:ea typeface="Calibri"/>
                        </a:rPr>
                        <a:t>8/30/2022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4.4 (Permissions), 4.5 (Common Problems) &amp; Wrap Up</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bl>
          </a:graphicData>
        </a:graphic>
      </p:graphicFrame>
      <p:sp>
        <p:nvSpPr>
          <p:cNvPr id="670" name="CustomShape 5"/>
          <p:cNvSpPr/>
          <p:nvPr/>
        </p:nvSpPr>
        <p:spPr>
          <a:xfrm>
            <a:off x="3345480" y="1181880"/>
            <a:ext cx="136440" cy="274680"/>
          </a:xfrm>
          <a:prstGeom prst="rect">
            <a:avLst/>
          </a:prstGeom>
          <a:noFill/>
          <a:ln>
            <a:noFill/>
          </a:ln>
        </p:spPr>
        <p:style>
          <a:lnRef idx="0"/>
          <a:fillRef idx="0"/>
          <a:effectRef idx="0"/>
          <a:fontRef idx="minor"/>
        </p:style>
      </p:sp>
      <p:sp>
        <p:nvSpPr>
          <p:cNvPr id="671" name="CustomShape 6"/>
          <p:cNvSpPr/>
          <p:nvPr/>
        </p:nvSpPr>
        <p:spPr>
          <a:xfrm>
            <a:off x="325080" y="97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672" name="CustomShape 7"/>
          <p:cNvSpPr/>
          <p:nvPr/>
        </p:nvSpPr>
        <p:spPr>
          <a:xfrm>
            <a:off x="325080" y="133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673" name="CustomShape 8"/>
          <p:cNvSpPr/>
          <p:nvPr/>
        </p:nvSpPr>
        <p:spPr>
          <a:xfrm>
            <a:off x="325080" y="172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674" name="CustomShape 9"/>
          <p:cNvSpPr/>
          <p:nvPr/>
        </p:nvSpPr>
        <p:spPr>
          <a:xfrm>
            <a:off x="325080" y="208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675" name="CustomShape 10"/>
          <p:cNvSpPr/>
          <p:nvPr/>
        </p:nvSpPr>
        <p:spPr>
          <a:xfrm>
            <a:off x="325080" y="244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676" name="CustomShape 11"/>
          <p:cNvSpPr/>
          <p:nvPr/>
        </p:nvSpPr>
        <p:spPr>
          <a:xfrm>
            <a:off x="325080" y="280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1"/>
          <p:cNvSpPr/>
          <p:nvPr/>
        </p:nvSpPr>
        <p:spPr>
          <a:xfrm>
            <a:off x="722160" y="1955160"/>
            <a:ext cx="7770240" cy="10195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78" name="CustomShape 2"/>
          <p:cNvSpPr/>
          <p:nvPr/>
        </p:nvSpPr>
        <p:spPr>
          <a:xfrm>
            <a:off x="722160" y="2977560"/>
            <a:ext cx="7770240" cy="38196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2.3</a:t>
            </a:r>
            <a:endParaRPr b="0" lang="en-US" sz="2000" spc="-1" strike="noStrike">
              <a:latin typeface="Arial"/>
            </a:endParaRPr>
          </a:p>
        </p:txBody>
      </p:sp>
      <p:sp>
        <p:nvSpPr>
          <p:cNvPr id="679" name="CustomShape 3"/>
          <p:cNvSpPr/>
          <p:nvPr/>
        </p:nvSpPr>
        <p:spPr>
          <a:xfrm>
            <a:off x="8424720" y="4767120"/>
            <a:ext cx="25992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B9E2604-896B-45DE-9F67-AD165347E7A7}" type="slidenum">
              <a:rPr b="0" lang="en-US" sz="900" spc="-1" strike="noStrike">
                <a:solidFill>
                  <a:srgbClr val="69727b"/>
                </a:solidFill>
                <a:latin typeface="Calibri"/>
                <a:ea typeface="DejaVu Sans"/>
              </a:rPr>
              <a:t>6</a:t>
            </a:fld>
            <a:endParaRPr b="0" lang="en-US" sz="900" spc="-1" strike="noStrike">
              <a:latin typeface="Arial"/>
            </a:endParaRPr>
          </a:p>
        </p:txBody>
      </p:sp>
      <p:pic>
        <p:nvPicPr>
          <p:cNvPr id="680" name="Picture 7" descr="Logo&#10;&#10;Description automatically generated with medium confidence"/>
          <p:cNvPicPr/>
          <p:nvPr/>
        </p:nvPicPr>
        <p:blipFill>
          <a:blip r:embed="rId1"/>
          <a:stretch/>
        </p:blipFill>
        <p:spPr>
          <a:xfrm>
            <a:off x="4898160" y="743040"/>
            <a:ext cx="3655440" cy="36554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2.3 - Given a scenario, implement and configure firewalls.</a:t>
            </a:r>
            <a:endParaRPr b="0" lang="en-US" sz="2800" spc="-1" strike="noStrike">
              <a:latin typeface="Arial"/>
            </a:endParaRPr>
          </a:p>
        </p:txBody>
      </p:sp>
      <p:sp>
        <p:nvSpPr>
          <p:cNvPr id="682" name="CustomShape 2"/>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8ABE77C-2A01-421E-86C2-6E1BDBAB1B02}" type="slidenum">
              <a:rPr b="0" lang="en-US" sz="900" spc="-1" strike="noStrike">
                <a:solidFill>
                  <a:srgbClr val="69727b"/>
                </a:solidFill>
                <a:latin typeface="Calibri"/>
                <a:ea typeface="DejaVu Sans"/>
              </a:rPr>
              <a:t>6</a:t>
            </a:fld>
            <a:endParaRPr b="0" lang="en-US" sz="900" spc="-1" strike="noStrike">
              <a:latin typeface="Arial"/>
            </a:endParaRPr>
          </a:p>
        </p:txBody>
      </p:sp>
      <p:pic>
        <p:nvPicPr>
          <p:cNvPr id="683" name="" descr=""/>
          <p:cNvPicPr/>
          <p:nvPr/>
        </p:nvPicPr>
        <p:blipFill>
          <a:blip r:embed="rId1"/>
          <a:stretch/>
        </p:blipFill>
        <p:spPr>
          <a:xfrm>
            <a:off x="178920" y="1872360"/>
            <a:ext cx="8838360" cy="14148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2.3 - Given a scenario, implement and configure firewalls.</a:t>
            </a:r>
            <a:endParaRPr b="0" lang="en-US" sz="2800" spc="-1" strike="noStrike">
              <a:latin typeface="Arial"/>
            </a:endParaRPr>
          </a:p>
        </p:txBody>
      </p:sp>
      <p:sp>
        <p:nvSpPr>
          <p:cNvPr id="685"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Firewall use cases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Open and close ports – most common use case, to allow or disallow particular services based on port numbers.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Check current configuration – examples: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firewall-config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iptables -S INPUT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iptables -S OUTPUT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nft list tables [&lt;family&gt;]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(Where &lt;family&gt; is : ip, arp, ip6, bridge, inet, netdev. )</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ufw status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Enable/disable Internet protocol (IP) forwarding</a:t>
            </a:r>
            <a:endParaRPr b="0" lang="en-US" sz="2000" spc="-1" strike="noStrike">
              <a:latin typeface="Arial"/>
            </a:endParaRPr>
          </a:p>
        </p:txBody>
      </p:sp>
      <p:sp>
        <p:nvSpPr>
          <p:cNvPr id="686"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9166A9F-DFE9-4F32-A6C5-A2B4B5EEE9EC}" type="slidenum">
              <a:rPr b="0" lang="en-US" sz="900" spc="-1" strike="noStrike">
                <a:solidFill>
                  <a:srgbClr val="69727b"/>
                </a:solidFill>
                <a:latin typeface="Calibri"/>
                <a:ea typeface="DejaVu Sans"/>
              </a:rPr>
              <a:t>6</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2.3 - Given a scenario, implement and configure firewalls.</a:t>
            </a:r>
            <a:endParaRPr b="0" lang="en-US" sz="2800" spc="-1" strike="noStrike">
              <a:latin typeface="Arial"/>
            </a:endParaRPr>
          </a:p>
        </p:txBody>
      </p:sp>
      <p:sp>
        <p:nvSpPr>
          <p:cNvPr id="688"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Common firewall technologies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firewalld – firewall management tool for Linux operating systems.  Mainly used by Red Hat, Fedora, and SUSE.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iptables – legacy user-space utility program that allows a system administrator to configure the IP packet filter rules of the Linux kernel firewall.  Still support by some distros.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nftables – subsystem of the Linux kernel providing filtering and classification of network packets/datagrams/frames.  Replaced iptables in 2014 with kernel 3.13. While different syntax, supports iptables and conversion.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Uncomplicated firewall (UFW) – program for managing a netfilter firewall, command line interface, uses iptables, runs on Ubuntu after 8.04.</a:t>
            </a:r>
            <a:endParaRPr b="0" lang="en-US" sz="2000" spc="-1" strike="noStrike">
              <a:latin typeface="Arial"/>
            </a:endParaRPr>
          </a:p>
        </p:txBody>
      </p:sp>
      <p:sp>
        <p:nvSpPr>
          <p:cNvPr id="689"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0E8602E-D977-4C1D-9756-68330436BD8D}" type="slidenum">
              <a:rPr b="0" lang="en-US" sz="900" spc="-1" strike="noStrike">
                <a:solidFill>
                  <a:srgbClr val="69727b"/>
                </a:solidFill>
                <a:latin typeface="Calibri"/>
                <a:ea typeface="DejaVu Sans"/>
              </a:rPr>
              <a:t>6</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91"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How many of you have used the various firewalls covered?</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Firewalld only</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iptables only</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nftables only</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ufw only</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multiple of these firewalls</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none of these firewalls</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92"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8386A29-A642-4B1D-94C7-0A635F669272}" type="slidenum">
              <a:rPr b="0" lang="en-US" sz="900" spc="-1" strike="noStrike">
                <a:solidFill>
                  <a:srgbClr val="69727b"/>
                </a:solidFill>
                <a:latin typeface="Calibri"/>
                <a:ea typeface="DejaVu Sans"/>
              </a:rPr>
              <a:t>6</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2.3 - Given a scenario, implement and configure firewalls.</a:t>
            </a:r>
            <a:endParaRPr b="0" lang="en-US" sz="2800" spc="-1" strike="noStrike">
              <a:latin typeface="Arial"/>
            </a:endParaRPr>
          </a:p>
        </p:txBody>
      </p:sp>
      <p:sp>
        <p:nvSpPr>
          <p:cNvPr id="694"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Key firewall features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Zones – to include: trusted, home, work, internal, public, dmz, external, block, drop</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Services – firewall services on Linux are provided my many services includes ones from previous slide.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Stateful – firewalls and rules that determine ‘state’ of a packet as part of filtering.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Stateless – firewalls and rules which only use static information like source and destination.</a:t>
            </a:r>
            <a:endParaRPr b="0" lang="en-US" sz="2000" spc="-1" strike="noStrike">
              <a:latin typeface="Arial"/>
            </a:endParaRPr>
          </a:p>
        </p:txBody>
      </p:sp>
      <p:sp>
        <p:nvSpPr>
          <p:cNvPr id="695"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192C982-7464-4479-85DB-A705F2DFE789}" type="slidenum">
              <a:rPr b="0" lang="en-US" sz="900" spc="-1" strike="noStrike">
                <a:solidFill>
                  <a:srgbClr val="69727b"/>
                </a:solidFill>
                <a:latin typeface="Calibri"/>
                <a:ea typeface="DejaVu Sans"/>
              </a:rPr>
              <a:t>6</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CustomShape 1"/>
          <p:cNvSpPr/>
          <p:nvPr/>
        </p:nvSpPr>
        <p:spPr>
          <a:xfrm>
            <a:off x="722160" y="1955160"/>
            <a:ext cx="7770240" cy="10195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97" name="CustomShape 2"/>
          <p:cNvSpPr/>
          <p:nvPr/>
        </p:nvSpPr>
        <p:spPr>
          <a:xfrm>
            <a:off x="722160" y="2977560"/>
            <a:ext cx="7770240" cy="38196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2.4</a:t>
            </a:r>
            <a:endParaRPr b="0" lang="en-US" sz="2000" spc="-1" strike="noStrike">
              <a:latin typeface="Arial"/>
            </a:endParaRPr>
          </a:p>
        </p:txBody>
      </p:sp>
      <p:sp>
        <p:nvSpPr>
          <p:cNvPr id="698" name="CustomShape 3"/>
          <p:cNvSpPr/>
          <p:nvPr/>
        </p:nvSpPr>
        <p:spPr>
          <a:xfrm>
            <a:off x="8424720" y="4767120"/>
            <a:ext cx="25992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F13176C-94CD-405A-924E-F4DCE61E20B4}" type="slidenum">
              <a:rPr b="0" lang="en-US" sz="900" spc="-1" strike="noStrike">
                <a:solidFill>
                  <a:srgbClr val="69727b"/>
                </a:solidFill>
                <a:latin typeface="Calibri"/>
                <a:ea typeface="DejaVu Sans"/>
              </a:rPr>
              <a:t>6</a:t>
            </a:fld>
            <a:endParaRPr b="0" lang="en-US" sz="900" spc="-1" strike="noStrike">
              <a:latin typeface="Arial"/>
            </a:endParaRPr>
          </a:p>
        </p:txBody>
      </p:sp>
      <p:pic>
        <p:nvPicPr>
          <p:cNvPr id="699" name="Picture 7" descr="Logo&#10;&#10;Description automatically generated with medium confidence"/>
          <p:cNvPicPr/>
          <p:nvPr/>
        </p:nvPicPr>
        <p:blipFill>
          <a:blip r:embed="rId1"/>
          <a:stretch/>
        </p:blipFill>
        <p:spPr>
          <a:xfrm>
            <a:off x="4898160" y="743040"/>
            <a:ext cx="3655440" cy="36554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01" name="CustomShape 2"/>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ED2A6AF-1E10-4697-AC6A-C8F93E1E0F05}" type="slidenum">
              <a:rPr b="0" lang="en-US" sz="900" spc="-1" strike="noStrike">
                <a:solidFill>
                  <a:srgbClr val="69727b"/>
                </a:solidFill>
                <a:latin typeface="Calibri"/>
                <a:ea typeface="DejaVu Sans"/>
              </a:rPr>
              <a:t>6</a:t>
            </a:fld>
            <a:endParaRPr b="0" lang="en-US" sz="900" spc="-1" strike="noStrike">
              <a:latin typeface="Arial"/>
            </a:endParaRPr>
          </a:p>
        </p:txBody>
      </p:sp>
      <p:pic>
        <p:nvPicPr>
          <p:cNvPr id="702" name="" descr=""/>
          <p:cNvPicPr/>
          <p:nvPr/>
        </p:nvPicPr>
        <p:blipFill>
          <a:blip r:embed="rId1"/>
          <a:stretch/>
        </p:blipFill>
        <p:spPr>
          <a:xfrm>
            <a:off x="166320" y="1203480"/>
            <a:ext cx="8863920" cy="34722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04"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SSH</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Configuration files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/etc/ssh/sshd_config – configures the SSH server daemon.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/etc/ssh/ssh_config – configures the SSH client software.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~/.ssh/known_hosts – stores the public key of all servers connected to.</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~/.ssh/authorized_keys – holds ssh public keys of users that should be allowed to log a server.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/etc/ssh/sshd_config – dupe of above...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/etc/ssh/ssh_config – dupe of above...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~/.ssh/config – allows a user to define settings for specific SSH hosts.</a:t>
            </a:r>
            <a:endParaRPr b="0" lang="en-US" sz="2000" spc="-1" strike="noStrike">
              <a:latin typeface="Arial"/>
            </a:endParaRPr>
          </a:p>
        </p:txBody>
      </p:sp>
      <p:sp>
        <p:nvSpPr>
          <p:cNvPr id="705"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6264CC3-679C-4645-A3B2-8B1520AB868A}"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1"/>
          <p:cNvSpPr/>
          <p:nvPr/>
        </p:nvSpPr>
        <p:spPr>
          <a:xfrm>
            <a:off x="8424720" y="4767120"/>
            <a:ext cx="25992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9D34521-74FF-47EF-85A0-D52D27EBC768}"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596" name="CustomShape 2"/>
          <p:cNvSpPr/>
          <p:nvPr/>
        </p:nvSpPr>
        <p:spPr>
          <a:xfrm>
            <a:off x="3133440" y="1783080"/>
            <a:ext cx="360" cy="3074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97" name="CustomShape 3"/>
          <p:cNvSpPr/>
          <p:nvPr/>
        </p:nvSpPr>
        <p:spPr>
          <a:xfrm>
            <a:off x="2833200" y="1521720"/>
            <a:ext cx="59796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Slides</a:t>
            </a:r>
            <a:endParaRPr b="0" lang="en-US" sz="1200" spc="-1" strike="noStrike">
              <a:latin typeface="Arial"/>
            </a:endParaRPr>
          </a:p>
        </p:txBody>
      </p:sp>
      <p:sp>
        <p:nvSpPr>
          <p:cNvPr id="598" name="CustomShape 4"/>
          <p:cNvSpPr/>
          <p:nvPr/>
        </p:nvSpPr>
        <p:spPr>
          <a:xfrm flipV="1">
            <a:off x="2397240" y="2902320"/>
            <a:ext cx="360" cy="3146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99" name="CustomShape 5"/>
          <p:cNvSpPr/>
          <p:nvPr/>
        </p:nvSpPr>
        <p:spPr>
          <a:xfrm>
            <a:off x="5319720" y="1783080"/>
            <a:ext cx="360" cy="3074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00" name="CustomShape 6"/>
          <p:cNvSpPr/>
          <p:nvPr/>
        </p:nvSpPr>
        <p:spPr>
          <a:xfrm>
            <a:off x="1212120" y="1497960"/>
            <a:ext cx="95760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Multimedia</a:t>
            </a:r>
            <a:endParaRPr b="0" lang="en-US" sz="1200" spc="-1" strike="noStrike">
              <a:latin typeface="Arial"/>
            </a:endParaRPr>
          </a:p>
        </p:txBody>
      </p:sp>
      <p:sp>
        <p:nvSpPr>
          <p:cNvPr id="601" name="CustomShape 7"/>
          <p:cNvSpPr/>
          <p:nvPr/>
        </p:nvSpPr>
        <p:spPr>
          <a:xfrm>
            <a:off x="4322160" y="1489320"/>
            <a:ext cx="59796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Bios</a:t>
            </a:r>
            <a:endParaRPr b="0" lang="en-US" sz="1200" spc="-1" strike="noStrike">
              <a:latin typeface="Arial"/>
            </a:endParaRPr>
          </a:p>
        </p:txBody>
      </p:sp>
      <p:sp>
        <p:nvSpPr>
          <p:cNvPr id="602" name="CustomShape 8"/>
          <p:cNvSpPr/>
          <p:nvPr/>
        </p:nvSpPr>
        <p:spPr>
          <a:xfrm flipV="1">
            <a:off x="3879720" y="2890080"/>
            <a:ext cx="360" cy="3146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03" name="CustomShape 9"/>
          <p:cNvSpPr/>
          <p:nvPr/>
        </p:nvSpPr>
        <p:spPr>
          <a:xfrm>
            <a:off x="3300480" y="3225600"/>
            <a:ext cx="131940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Today’s Resources</a:t>
            </a:r>
            <a:endParaRPr b="0" lang="en-US" sz="1200" spc="-1" strike="noStrike">
              <a:latin typeface="Arial"/>
            </a:endParaRPr>
          </a:p>
        </p:txBody>
      </p:sp>
      <p:sp>
        <p:nvSpPr>
          <p:cNvPr id="604" name="CustomShape 10"/>
          <p:cNvSpPr/>
          <p:nvPr/>
        </p:nvSpPr>
        <p:spPr>
          <a:xfrm>
            <a:off x="1638000" y="1774800"/>
            <a:ext cx="360" cy="3074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05" name="CustomShape 11"/>
          <p:cNvSpPr/>
          <p:nvPr/>
        </p:nvSpPr>
        <p:spPr>
          <a:xfrm>
            <a:off x="4889520" y="1480320"/>
            <a:ext cx="86940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ON24 Help</a:t>
            </a:r>
            <a:endParaRPr b="0" lang="en-US" sz="1200" spc="-1" strike="noStrike">
              <a:latin typeface="Arial"/>
            </a:endParaRPr>
          </a:p>
        </p:txBody>
      </p:sp>
      <p:sp>
        <p:nvSpPr>
          <p:cNvPr id="606" name="CustomShape 12"/>
          <p:cNvSpPr/>
          <p:nvPr/>
        </p:nvSpPr>
        <p:spPr>
          <a:xfrm flipV="1">
            <a:off x="6108120" y="2890080"/>
            <a:ext cx="360" cy="3146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07" name="CustomShape 13"/>
          <p:cNvSpPr/>
          <p:nvPr/>
        </p:nvSpPr>
        <p:spPr>
          <a:xfrm>
            <a:off x="5628240" y="3259440"/>
            <a:ext cx="95760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Group Chat</a:t>
            </a:r>
            <a:endParaRPr b="0" lang="en-US" sz="1200" spc="-1" strike="noStrike">
              <a:latin typeface="Arial"/>
            </a:endParaRPr>
          </a:p>
        </p:txBody>
      </p:sp>
      <p:sp>
        <p:nvSpPr>
          <p:cNvPr id="608" name="CustomShape 14"/>
          <p:cNvSpPr/>
          <p:nvPr/>
        </p:nvSpPr>
        <p:spPr>
          <a:xfrm>
            <a:off x="4595040" y="1774800"/>
            <a:ext cx="360" cy="3074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09" name="CustomShape 15"/>
          <p:cNvSpPr/>
          <p:nvPr/>
        </p:nvSpPr>
        <p:spPr>
          <a:xfrm>
            <a:off x="2160360" y="3221280"/>
            <a:ext cx="52920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Q&amp;A</a:t>
            </a:r>
            <a:endParaRPr b="0" lang="en-US" sz="1200" spc="-1" strike="noStrike">
              <a:latin typeface="Arial"/>
            </a:endParaRPr>
          </a:p>
        </p:txBody>
      </p:sp>
      <p:sp>
        <p:nvSpPr>
          <p:cNvPr id="610" name="CustomShape 16"/>
          <p:cNvSpPr/>
          <p:nvPr/>
        </p:nvSpPr>
        <p:spPr>
          <a:xfrm flipV="1">
            <a:off x="7598160" y="2902320"/>
            <a:ext cx="360" cy="3146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11" name="CustomShape 17"/>
          <p:cNvSpPr/>
          <p:nvPr/>
        </p:nvSpPr>
        <p:spPr>
          <a:xfrm>
            <a:off x="6328440" y="1321200"/>
            <a:ext cx="122184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Certificate of Attendance</a:t>
            </a:r>
            <a:endParaRPr b="0" lang="en-US" sz="1200" spc="-1" strike="noStrike">
              <a:latin typeface="Arial"/>
            </a:endParaRPr>
          </a:p>
        </p:txBody>
      </p:sp>
      <p:sp>
        <p:nvSpPr>
          <p:cNvPr id="612" name="CustomShape 18"/>
          <p:cNvSpPr/>
          <p:nvPr/>
        </p:nvSpPr>
        <p:spPr>
          <a:xfrm>
            <a:off x="6816240" y="1766160"/>
            <a:ext cx="360" cy="30744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13" name="CustomShape 19"/>
          <p:cNvSpPr/>
          <p:nvPr/>
        </p:nvSpPr>
        <p:spPr>
          <a:xfrm>
            <a:off x="7319520" y="3237120"/>
            <a:ext cx="95760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Survey</a:t>
            </a:r>
            <a:endParaRPr b="0" lang="en-US" sz="1200" spc="-1" strike="noStrike">
              <a:latin typeface="Arial"/>
            </a:endParaRPr>
          </a:p>
        </p:txBody>
      </p:sp>
      <p:pic>
        <p:nvPicPr>
          <p:cNvPr id="614" name="Picture 4" descr=""/>
          <p:cNvPicPr/>
          <p:nvPr/>
        </p:nvPicPr>
        <p:blipFill>
          <a:blip r:embed="rId1"/>
          <a:stretch/>
        </p:blipFill>
        <p:spPr>
          <a:xfrm>
            <a:off x="1247400" y="2154240"/>
            <a:ext cx="6775560" cy="67824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Chat Question</a:t>
            </a:r>
            <a:endParaRPr b="0" lang="en-US" sz="2800" spc="-1" strike="noStrike">
              <a:latin typeface="Arial"/>
            </a:endParaRPr>
          </a:p>
        </p:txBody>
      </p:sp>
      <p:sp>
        <p:nvSpPr>
          <p:cNvPr id="707" name="CustomShape 2"/>
          <p:cNvSpPr/>
          <p:nvPr/>
        </p:nvSpPr>
        <p:spPr>
          <a:xfrm>
            <a:off x="457200" y="1200240"/>
            <a:ext cx="4253760" cy="339228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400" spc="-1" strike="noStrike">
                <a:solidFill>
                  <a:srgbClr val="576068"/>
                </a:solidFill>
                <a:latin typeface="Calibri"/>
                <a:ea typeface="DejaVu Sans"/>
              </a:rPr>
              <a:t>Do any of your have any tips for securing an SSH server?</a:t>
            </a:r>
            <a:endParaRPr b="0" lang="en-US" sz="2400" spc="-1" strike="noStrike">
              <a:latin typeface="Arial"/>
            </a:endParaRPr>
          </a:p>
          <a:p>
            <a:pPr>
              <a:lnSpc>
                <a:spcPct val="100000"/>
              </a:lnSpc>
              <a:spcBef>
                <a:spcPts val="1199"/>
              </a:spcBef>
            </a:pPr>
            <a:endParaRPr b="0" lang="en-US" sz="2400" spc="-1" strike="noStrike">
              <a:latin typeface="Arial"/>
            </a:endParaRPr>
          </a:p>
          <a:p>
            <a:pPr>
              <a:lnSpc>
                <a:spcPct val="100000"/>
              </a:lnSpc>
              <a:spcBef>
                <a:spcPts val="1199"/>
              </a:spcBef>
            </a:pPr>
            <a:r>
              <a:rPr b="0" lang="en-US" sz="2400" spc="-1" strike="noStrike">
                <a:solidFill>
                  <a:srgbClr val="576068"/>
                </a:solidFill>
                <a:latin typeface="Calibri"/>
                <a:ea typeface="DejaVu Sans"/>
              </a:rPr>
              <a:t>Answer in the chat window and let’s share. </a:t>
            </a:r>
            <a:endParaRPr b="0" lang="en-US" sz="2400" spc="-1" strike="noStrike">
              <a:latin typeface="Arial"/>
            </a:endParaRPr>
          </a:p>
        </p:txBody>
      </p:sp>
      <p:sp>
        <p:nvSpPr>
          <p:cNvPr id="708" name="CustomShape 3"/>
          <p:cNvSpPr/>
          <p:nvPr/>
        </p:nvSpPr>
        <p:spPr>
          <a:xfrm>
            <a:off x="5850000" y="1367280"/>
            <a:ext cx="1902600" cy="855000"/>
          </a:xfrm>
          <a:prstGeom prst="rect">
            <a:avLst/>
          </a:prstGeom>
          <a:noFill/>
          <a:ln>
            <a:noFill/>
          </a:ln>
        </p:spPr>
        <p:style>
          <a:lnRef idx="0"/>
          <a:fillRef idx="0"/>
          <a:effectRef idx="0"/>
          <a:fontRef idx="minor"/>
        </p:style>
        <p:txBody>
          <a:bodyPr lIns="0" rIns="68760" tIns="34200" bIns="34200" anchor="ctr">
            <a:noAutofit/>
          </a:bodyPr>
          <a:p>
            <a:pPr>
              <a:lnSpc>
                <a:spcPct val="100000"/>
              </a:lnSpc>
            </a:pPr>
            <a:r>
              <a:rPr b="1" lang="en-US" sz="2100" spc="-1" strike="noStrike">
                <a:solidFill>
                  <a:srgbClr val="ffffff"/>
                </a:solidFill>
                <a:latin typeface="Calibri"/>
                <a:ea typeface="DejaVu Sans"/>
              </a:rPr>
              <a:t>This photo is for placement only</a:t>
            </a:r>
            <a:endParaRPr b="0" lang="en-US" sz="2100" spc="-1" strike="noStrike">
              <a:latin typeface="Arial"/>
            </a:endParaRPr>
          </a:p>
        </p:txBody>
      </p:sp>
      <p:sp>
        <p:nvSpPr>
          <p:cNvPr id="709" name="CustomShape 4"/>
          <p:cNvSpPr/>
          <p:nvPr/>
        </p:nvSpPr>
        <p:spPr>
          <a:xfrm>
            <a:off x="5187960" y="1200240"/>
            <a:ext cx="3496680" cy="3193200"/>
          </a:xfrm>
          <a:prstGeom prst="round1Rect">
            <a:avLst>
              <a:gd name="adj" fmla="val 18280"/>
            </a:avLst>
          </a:prstGeom>
          <a:blipFill rotWithShape="0">
            <a:blip r:embed="rId1"/>
            <a:stretch>
              <a:fillRect l="2280692" t="0" r="2280692" b="0"/>
            </a:stretch>
          </a:blipFill>
          <a:ln w="12600">
            <a:solidFill>
              <a:srgbClr val="69727b"/>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11"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SSH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Commands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ssh-keygen – utility for creating new authentication public/private key pairs for SSH.</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ssh-copy-id – utility that allows you to install an SSH key on a remote server's authorized keys.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ssh-add - prompts the user for a private key password and adds it to the list maintained by ssh-agent.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ssh-agent – helper program that keeps track of user's identity keys and their passphrases.</a:t>
            </a:r>
            <a:endParaRPr b="0" lang="en-US" sz="2000" spc="-1" strike="noStrike">
              <a:latin typeface="Arial"/>
            </a:endParaRPr>
          </a:p>
        </p:txBody>
      </p:sp>
      <p:sp>
        <p:nvSpPr>
          <p:cNvPr id="712"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DE14A89-24F9-48B8-A630-6E3855C36B9C}"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14"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SSH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Commands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Tunneling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X11 forwarding - provides one way for an SSH connection to access graphical applications running on the SSH server.  Alternatives are Remote desktop and VNC.</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Port forwarding – mechanism in SSH for tunneling application ports from the client machine to the server machine, or vice versa.  Is often used to circumvent standard firewall security protocols.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Dynamic forwarding – SSH feature which leverages the SOCKS protocol. In this configuration, SSH acts as a SOCKS proxy.</a:t>
            </a:r>
            <a:endParaRPr b="0" lang="en-US" sz="2000" spc="-1" strike="noStrike">
              <a:latin typeface="Arial"/>
            </a:endParaRPr>
          </a:p>
        </p:txBody>
      </p:sp>
      <p:sp>
        <p:nvSpPr>
          <p:cNvPr id="715"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53E740A-73A0-43B4-96C4-A59D20538D6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17"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Executing commands as another user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/etc/sudoers – a file that controls who can run what commands as what users.  Most modern Linux distributions require a user be listed in the sudo, sudoers, or wheel group to use the sudo command.</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PolicyKit rules – used for controlling system-wide privileges. It provides an organized way for non-privileged processes to communicate with privileged ones.  Unlike sudo, does not grant root to entire process.</a:t>
            </a:r>
            <a:endParaRPr b="0" lang="en-US" sz="2000" spc="-1" strike="noStrike">
              <a:latin typeface="Arial"/>
            </a:endParaRPr>
          </a:p>
          <a:p>
            <a:pPr>
              <a:lnSpc>
                <a:spcPct val="100000"/>
              </a:lnSpc>
            </a:pPr>
            <a:endParaRPr b="0" lang="en-US" sz="2000" spc="-1" strike="noStrike">
              <a:latin typeface="Arial"/>
            </a:endParaRPr>
          </a:p>
        </p:txBody>
      </p:sp>
      <p:sp>
        <p:nvSpPr>
          <p:cNvPr id="718"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D569B81-CCCE-4F18-943D-C0149902044A}"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20"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Executing commands as another user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Commands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sudo – a utility that enables users to run programs with the security privileges of another user, by default the root/superuser.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visudo – it an editing for /etc/sudoers files which checks syntax of the changes before overwriting the file.  Using a normal edit you risk breaking su.</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endParaRPr b="0" lang="en-US" sz="2000" spc="-1" strike="noStrike">
              <a:latin typeface="Arial"/>
            </a:endParaRPr>
          </a:p>
        </p:txBody>
      </p:sp>
      <p:sp>
        <p:nvSpPr>
          <p:cNvPr id="721"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4CE17AF-6BE3-4EBC-8BBA-5183FE09321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2.4 - Given a scenario, configure and execute remote connectivity for system management.</a:t>
            </a:r>
            <a:endParaRPr b="0" lang="en-US" sz="2800" spc="-1" strike="noStrike">
              <a:latin typeface="Arial"/>
            </a:endParaRPr>
          </a:p>
        </p:txBody>
      </p:sp>
      <p:sp>
        <p:nvSpPr>
          <p:cNvPr id="723"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Executing commands as another user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Commands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su – - using su alone will give you root user, su username will switch to that username, but su – username will give you the login for the username like a normal login.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pkexec - allows an authorized user to execute a program as another user. If no username is supplied, the program will be executed as the root/admin/superuser.  Is associated with PolicyKit.</a:t>
            </a:r>
            <a:endParaRPr b="0" lang="en-US" sz="2000" spc="-1" strike="noStrike">
              <a:latin typeface="Arial"/>
            </a:endParaRPr>
          </a:p>
        </p:txBody>
      </p:sp>
      <p:sp>
        <p:nvSpPr>
          <p:cNvPr id="724"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66DFEFB-6A45-4ADC-9B60-6B5F341E3704}"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CustomShape 1"/>
          <p:cNvSpPr/>
          <p:nvPr/>
        </p:nvSpPr>
        <p:spPr>
          <a:xfrm>
            <a:off x="722160" y="1955160"/>
            <a:ext cx="7770240" cy="10195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726" name="CustomShape 2"/>
          <p:cNvSpPr/>
          <p:nvPr/>
        </p:nvSpPr>
        <p:spPr>
          <a:xfrm>
            <a:off x="722160" y="2977560"/>
            <a:ext cx="7770240" cy="38196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2.5</a:t>
            </a:r>
            <a:endParaRPr b="0" lang="en-US" sz="2000" spc="-1" strike="noStrike">
              <a:latin typeface="Arial"/>
            </a:endParaRPr>
          </a:p>
        </p:txBody>
      </p:sp>
      <p:sp>
        <p:nvSpPr>
          <p:cNvPr id="727" name="CustomShape 3"/>
          <p:cNvSpPr/>
          <p:nvPr/>
        </p:nvSpPr>
        <p:spPr>
          <a:xfrm>
            <a:off x="8424720" y="4767120"/>
            <a:ext cx="25992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7DBE1AC-AA96-4231-B4DD-0AEE3FE788AF}"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28" name="Picture 7" descr="Logo&#10;&#10;Description automatically generated with medium confidence"/>
          <p:cNvPicPr/>
          <p:nvPr/>
        </p:nvPicPr>
        <p:blipFill>
          <a:blip r:embed="rId1"/>
          <a:stretch/>
        </p:blipFill>
        <p:spPr>
          <a:xfrm>
            <a:off x="4898160" y="743040"/>
            <a:ext cx="3655440" cy="365544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30" name="CustomShape 2"/>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FF9ECE8-508D-48B0-B55E-86ACFF7659FE}"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31" name="" descr=""/>
          <p:cNvPicPr/>
          <p:nvPr/>
        </p:nvPicPr>
        <p:blipFill>
          <a:blip r:embed="rId1"/>
          <a:stretch/>
        </p:blipFill>
        <p:spPr>
          <a:xfrm>
            <a:off x="163080" y="1130400"/>
            <a:ext cx="8870040" cy="361836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33"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File permissions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Access control list (ACL) – to use file ACLs the filesystem must be mounted with acl option.  Use getfacl command to view permissions on any file or directory.</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Set user ID (SUID) – a permission bit flag for executable files.  It allows an alternate user to run an executable with the same permissions as the owner of the file instead of the permissions of the alternate user.</a:t>
            </a:r>
            <a:endParaRPr b="0" lang="en-US" sz="2000" spc="-1" strike="noStrike">
              <a:latin typeface="Arial"/>
            </a:endParaRPr>
          </a:p>
          <a:p>
            <a:pPr>
              <a:lnSpc>
                <a:spcPct val="100000"/>
              </a:lnSpc>
            </a:pPr>
            <a:endParaRPr b="0" lang="en-US" sz="2000" spc="-1" strike="noStrike">
              <a:latin typeface="Arial"/>
            </a:endParaRPr>
          </a:p>
        </p:txBody>
      </p:sp>
      <p:sp>
        <p:nvSpPr>
          <p:cNvPr id="734"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E8F9A3A-5071-40A2-B836-E5592825A1B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36"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File permissions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Set group ID (SGID) – special permission which has a couple of functions. If set on a file, it allows the file to be executed as the group that owns the file (similar to SUID) If set on a directory, any files created in the directory will have their group ownership set to that of the directory owner.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Sticky bit – a special permission bit which is set on a file or folder, thus permitting only the owner or root user of the file or folder to modify, rename, or delete that directory or file. No other user would be permitted to have these privileges on a file or folder which has a sticky bit set.</a:t>
            </a:r>
            <a:endParaRPr b="0" lang="en-US" sz="2000" spc="-1" strike="noStrike">
              <a:latin typeface="Arial"/>
            </a:endParaRPr>
          </a:p>
        </p:txBody>
      </p:sp>
      <p:sp>
        <p:nvSpPr>
          <p:cNvPr id="737"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0869582-F735-4F98-ADDD-786969121506}"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5" name="CustomShape 1"/>
          <p:cNvSpPr/>
          <p:nvPr/>
        </p:nvSpPr>
        <p:spPr>
          <a:xfrm>
            <a:off x="0" y="0"/>
            <a:ext cx="9143640" cy="514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16" name="CustomShape 2"/>
          <p:cNvSpPr/>
          <p:nvPr/>
        </p:nvSpPr>
        <p:spPr>
          <a:xfrm flipH="1">
            <a:off x="-720" y="4806720"/>
            <a:ext cx="9143640" cy="342720"/>
          </a:xfrm>
          <a:prstGeom prst="rect">
            <a:avLst/>
          </a:prstGeom>
          <a:gradFill rotWithShape="0">
            <a:gsLst>
              <a:gs pos="0">
                <a:srgbClr val="000000">
                  <a:alpha val="96078"/>
                </a:srgbClr>
              </a:gs>
              <a:gs pos="100000">
                <a:srgbClr val="4472c4"/>
              </a:gs>
            </a:gsLst>
            <a:lin ang="2400000"/>
          </a:gradFill>
          <a:ln>
            <a:noFill/>
          </a:ln>
        </p:spPr>
        <p:style>
          <a:lnRef idx="2">
            <a:schemeClr val="accent1">
              <a:shade val="50000"/>
            </a:schemeClr>
          </a:lnRef>
          <a:fillRef idx="1">
            <a:schemeClr val="accent1"/>
          </a:fillRef>
          <a:effectRef idx="0">
            <a:schemeClr val="accent1"/>
          </a:effectRef>
          <a:fontRef idx="minor"/>
        </p:style>
      </p:sp>
      <p:sp>
        <p:nvSpPr>
          <p:cNvPr id="617" name="CustomShape 3"/>
          <p:cNvSpPr/>
          <p:nvPr/>
        </p:nvSpPr>
        <p:spPr>
          <a:xfrm flipH="1">
            <a:off x="0" y="4806720"/>
            <a:ext cx="6086160" cy="336600"/>
          </a:xfrm>
          <a:prstGeom prst="rect">
            <a:avLst/>
          </a:prstGeom>
          <a:gradFill rotWithShape="0">
            <a:gsLst>
              <a:gs pos="0">
                <a:srgbClr val="2f5597">
                  <a:alpha val="59215"/>
                </a:srgbClr>
              </a:gs>
              <a:gs pos="100000">
                <a:srgbClr val="000000">
                  <a:alpha val="70196"/>
                </a:srgbClr>
              </a:gs>
            </a:gsLst>
            <a:lin ang="21000000"/>
          </a:gradFill>
          <a:ln>
            <a:noFill/>
          </a:ln>
        </p:spPr>
        <p:style>
          <a:lnRef idx="2">
            <a:schemeClr val="accent1">
              <a:shade val="50000"/>
            </a:schemeClr>
          </a:lnRef>
          <a:fillRef idx="1">
            <a:schemeClr val="accent1"/>
          </a:fillRef>
          <a:effectRef idx="0">
            <a:schemeClr val="accent1"/>
          </a:effectRef>
          <a:fontRef idx="minor"/>
        </p:style>
      </p:sp>
      <p:sp>
        <p:nvSpPr>
          <p:cNvPr id="618" name="CustomShape 4"/>
          <p:cNvSpPr/>
          <p:nvPr/>
        </p:nvSpPr>
        <p:spPr>
          <a:xfrm>
            <a:off x="557280" y="1588320"/>
            <a:ext cx="850824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4472c4"/>
                </a:solidFill>
                <a:latin typeface="Calibri"/>
                <a:ea typeface="Calibri"/>
              </a:rPr>
              <a:t>The CompTIA Instructor Network (CIN) is a worldwide community for instructors who provide CompTIA certification training. </a:t>
            </a:r>
            <a:endParaRPr b="0" lang="en-US" sz="1800" spc="-1" strike="noStrike">
              <a:latin typeface="Arial"/>
            </a:endParaRPr>
          </a:p>
        </p:txBody>
      </p:sp>
      <p:sp>
        <p:nvSpPr>
          <p:cNvPr id="619" name="CustomShape 5"/>
          <p:cNvSpPr/>
          <p:nvPr/>
        </p:nvSpPr>
        <p:spPr>
          <a:xfrm>
            <a:off x="557280" y="2357640"/>
            <a:ext cx="8442360" cy="1850760"/>
          </a:xfrm>
          <a:prstGeom prst="rect">
            <a:avLst/>
          </a:prstGeom>
          <a:noFill/>
          <a:ln>
            <a:noFill/>
          </a:ln>
        </p:spPr>
        <p:style>
          <a:lnRef idx="0"/>
          <a:fillRef idx="0"/>
          <a:effectRef idx="0"/>
          <a:fontRef idx="minor"/>
        </p:style>
        <p:txBody>
          <a:bodyPr lIns="90000" rIns="90000" tIns="45000" bIns="45000">
            <a:spAutoFit/>
          </a:bodyPr>
          <a:p>
            <a:pPr>
              <a:lnSpc>
                <a:spcPct val="107000"/>
              </a:lnSpc>
            </a:pPr>
            <a:r>
              <a:rPr b="0" lang="en-US" sz="1800" spc="-1" strike="noStrike">
                <a:solidFill>
                  <a:srgbClr val="000000"/>
                </a:solidFill>
                <a:latin typeface="Calibri"/>
                <a:ea typeface="Calibri"/>
              </a:rPr>
              <a:t>Benefits of being a community member include:</a:t>
            </a:r>
            <a:endParaRPr b="0" lang="en-US" sz="1800" spc="-1" strike="noStrike">
              <a:latin typeface="Arial"/>
            </a:endParaRPr>
          </a:p>
          <a:p>
            <a:pPr lvl="1" marL="600120" indent="-256680">
              <a:lnSpc>
                <a:spcPct val="107000"/>
              </a:lnSpc>
              <a:buClr>
                <a:srgbClr val="000000"/>
              </a:buClr>
              <a:buFont typeface="Symbol"/>
              <a:buChar char=""/>
            </a:pPr>
            <a:r>
              <a:rPr b="0" lang="en-US" sz="1800" spc="-1" strike="noStrike">
                <a:solidFill>
                  <a:srgbClr val="000000"/>
                </a:solidFill>
                <a:latin typeface="Calibri"/>
                <a:ea typeface="Calibri"/>
              </a:rPr>
              <a:t>Communicate and collaborate with CompTIA staff and other instructors.</a:t>
            </a:r>
            <a:endParaRPr b="0" lang="en-US" sz="1800" spc="-1" strike="noStrike">
              <a:latin typeface="Arial"/>
            </a:endParaRPr>
          </a:p>
          <a:p>
            <a:pPr lvl="1" marL="600120" indent="-256680">
              <a:lnSpc>
                <a:spcPct val="107000"/>
              </a:lnSpc>
              <a:buClr>
                <a:srgbClr val="000000"/>
              </a:buClr>
              <a:buFont typeface="Symbol"/>
              <a:buChar char=""/>
            </a:pPr>
            <a:r>
              <a:rPr b="0" lang="en-US" sz="1800" spc="-1" strike="noStrike">
                <a:solidFill>
                  <a:srgbClr val="000000"/>
                </a:solidFill>
                <a:latin typeface="Calibri"/>
                <a:ea typeface="Calibri"/>
              </a:rPr>
              <a:t>Access resources for students to understand the value of getting certified. </a:t>
            </a:r>
            <a:endParaRPr b="0" lang="en-US" sz="1800" spc="-1" strike="noStrike">
              <a:latin typeface="Arial"/>
            </a:endParaRPr>
          </a:p>
          <a:p>
            <a:pPr lvl="1" marL="600120" indent="-256680">
              <a:lnSpc>
                <a:spcPct val="107000"/>
              </a:lnSpc>
              <a:buClr>
                <a:srgbClr val="000000"/>
              </a:buClr>
              <a:buFont typeface="Symbol"/>
              <a:buChar char=""/>
            </a:pPr>
            <a:r>
              <a:rPr b="0" lang="en-US" sz="1800" spc="-1" strike="noStrike">
                <a:solidFill>
                  <a:srgbClr val="000000"/>
                </a:solidFill>
                <a:latin typeface="Calibri"/>
                <a:ea typeface="Calibri"/>
              </a:rPr>
              <a:t>Receive complimentary training and tools from CompTIA to enrich your classroom. </a:t>
            </a:r>
            <a:endParaRPr b="0" lang="en-US" sz="1800" spc="-1" strike="noStrike">
              <a:latin typeface="Arial"/>
            </a:endParaRPr>
          </a:p>
          <a:p>
            <a:pPr lvl="1" marL="600120" indent="-256680">
              <a:lnSpc>
                <a:spcPct val="107000"/>
              </a:lnSpc>
              <a:buClr>
                <a:srgbClr val="000000"/>
              </a:buClr>
              <a:buFont typeface="Symbol"/>
              <a:buChar char=""/>
            </a:pPr>
            <a:r>
              <a:rPr b="0" lang="en-US" sz="1800" spc="-1" strike="noStrike">
                <a:solidFill>
                  <a:srgbClr val="000000"/>
                </a:solidFill>
                <a:latin typeface="Calibri"/>
                <a:ea typeface="Calibri"/>
              </a:rPr>
              <a:t>Become proficient at teaching CompTIA standards. </a:t>
            </a:r>
            <a:endParaRPr b="0" lang="en-US" sz="1800" spc="-1" strike="noStrike">
              <a:latin typeface="Arial"/>
            </a:endParaRPr>
          </a:p>
          <a:p>
            <a:pPr lvl="1" marL="600120" indent="-256680">
              <a:lnSpc>
                <a:spcPct val="107000"/>
              </a:lnSpc>
              <a:spcAft>
                <a:spcPts val="601"/>
              </a:spcAft>
              <a:buClr>
                <a:srgbClr val="000000"/>
              </a:buClr>
              <a:buFont typeface="Symbol"/>
              <a:buChar char=""/>
            </a:pPr>
            <a:r>
              <a:rPr b="0" lang="en-US" sz="1800" spc="-1" strike="noStrike">
                <a:solidFill>
                  <a:srgbClr val="000000"/>
                </a:solidFill>
                <a:latin typeface="Calibri"/>
                <a:ea typeface="Calibri"/>
              </a:rPr>
              <a:t>Share best practices and resources with each other. </a:t>
            </a:r>
            <a:endParaRPr b="0" lang="en-US" sz="1800" spc="-1" strike="noStrike">
              <a:latin typeface="Arial"/>
            </a:endParaRPr>
          </a:p>
        </p:txBody>
      </p:sp>
      <p:sp>
        <p:nvSpPr>
          <p:cNvPr id="620" name="CustomShape 6"/>
          <p:cNvSpPr/>
          <p:nvPr/>
        </p:nvSpPr>
        <p:spPr>
          <a:xfrm>
            <a:off x="3319920" y="4408200"/>
            <a:ext cx="2766240" cy="410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100" spc="-1" strike="noStrike">
                <a:solidFill>
                  <a:srgbClr val="ff0000"/>
                </a:solidFill>
                <a:latin typeface="Calibri"/>
              </a:rPr>
              <a:t>https://cin.comptia.org</a:t>
            </a:r>
            <a:endParaRPr b="0" lang="en-US" sz="2100" spc="-1" strike="noStrike">
              <a:latin typeface="Arial"/>
            </a:endParaRPr>
          </a:p>
        </p:txBody>
      </p:sp>
      <p:pic>
        <p:nvPicPr>
          <p:cNvPr id="621" name="Picture 31" descr="A close up of a logo&#10;&#10;Description automatically generated"/>
          <p:cNvPicPr/>
          <p:nvPr/>
        </p:nvPicPr>
        <p:blipFill>
          <a:blip r:embed="rId1"/>
          <a:srcRect l="0" t="29711" r="0" b="33350"/>
          <a:stretch/>
        </p:blipFill>
        <p:spPr>
          <a:xfrm>
            <a:off x="0" y="168840"/>
            <a:ext cx="4107600" cy="1517400"/>
          </a:xfrm>
          <a:prstGeom prst="rect">
            <a:avLst/>
          </a:prstGeom>
          <a:ln>
            <a:noFill/>
          </a:ln>
        </p:spPr>
      </p:pic>
      <p:pic>
        <p:nvPicPr>
          <p:cNvPr id="622" name="Picture 8" descr="A picture containing logo&#10;&#10;Description automatically generated"/>
          <p:cNvPicPr/>
          <p:nvPr/>
        </p:nvPicPr>
        <p:blipFill>
          <a:blip r:embed="rId2"/>
          <a:stretch/>
        </p:blipFill>
        <p:spPr>
          <a:xfrm>
            <a:off x="7253640" y="3709440"/>
            <a:ext cx="1211760" cy="8946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39"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Security-enhanced Linux (SELinux) - defines access controls for the applications, processes, and files on a system. It uses security policies, which are a set of rules that tell SELinux what can or can't be accessed.</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 Context permissions – SELinux stores a context label in the extended attributes of the file system. The context contains additional information about a system object such as the SELinux user, their role, their type, and security level. SELinux uses this context information to control access by processes, Linux users, and files.</a:t>
            </a:r>
            <a:endParaRPr b="0" lang="en-US" sz="2000" spc="-1" strike="noStrike">
              <a:latin typeface="Arial"/>
            </a:endParaRPr>
          </a:p>
        </p:txBody>
      </p:sp>
      <p:sp>
        <p:nvSpPr>
          <p:cNvPr id="740"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3383AC1-2F3E-46A9-8046-06FA29E6CFE1}"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42"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Security-enhanced Linux (SELinux)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Labels – used for the SELinux context of a file or other object.  File labels are the most common aspect of a SELinux system that need to be managed. As SELinux policy decisions are based on the label of a resource, making sure that the file labels are correctly set is an important part of maintaining systems. </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Autorelabel - an optional entry that allows the file system to be relabeled. If set to 0 and there is a file called .autorelabel in the root directory, then on the next boot, the SELinux subsystem will detect this file, and then relabel all of the files on that system with the correct SELinux contexts.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System booleans - booleans allow you to control specific attributes of SELinux policies.</a:t>
            </a:r>
            <a:endParaRPr b="0" lang="en-US" sz="2000" spc="-1" strike="noStrike">
              <a:latin typeface="Arial"/>
            </a:endParaRPr>
          </a:p>
        </p:txBody>
      </p:sp>
      <p:sp>
        <p:nvSpPr>
          <p:cNvPr id="743"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C995808-BB8B-4D1B-B9A5-A21CCBFFDA0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45"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Security-enhanced Linux (SELinux)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States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Enforcing – in this mode SELinux is enforcing its policy and rules.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Permissive – in this mode SELinux does not enforce, but does log.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Disabled – in this mode SELinux does not load any policy or log.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Policy types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Targeted – SELinux applies access controls to a limited number of processes that are believed to be most likely to be the targets of an attack on the system.</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Minimum - stripped down version of the targeted. It is mainly used for lower spec machines that do not have resources to handle targeted mode.</a:t>
            </a:r>
            <a:endParaRPr b="0" lang="en-US" sz="2000" spc="-1" strike="noStrike">
              <a:latin typeface="Arial"/>
            </a:endParaRPr>
          </a:p>
        </p:txBody>
      </p:sp>
      <p:sp>
        <p:nvSpPr>
          <p:cNvPr id="746"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4C05201-1B3A-4F05-AF03-7EEE07099E45}"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48"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AppArmor – Unlike SELinux which uses labels, AppArmor controls access based on the paths of the program files.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Application permissions – AppArmor uses application profiles to restrict permissions for certain applications.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Many believe AppArmor is easier to configure that SELinux, but it is also not as secure overall.</a:t>
            </a:r>
            <a:endParaRPr b="0" lang="en-US" sz="2000" spc="-1" strike="noStrike">
              <a:latin typeface="Arial"/>
            </a:endParaRPr>
          </a:p>
        </p:txBody>
      </p:sp>
      <p:sp>
        <p:nvSpPr>
          <p:cNvPr id="749"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B15020B-CBC7-437C-8DAB-553E63EC85E5}"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751"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How many of you have used SELinux and/or AppArmor?</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SELinux only</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AppArmor only</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both SELinux and AppArmor</a:t>
            </a:r>
            <a:endParaRPr b="0" lang="en-US" sz="2000" spc="-1" strike="noStrike">
              <a:latin typeface="Arial"/>
            </a:endParaRPr>
          </a:p>
          <a:p>
            <a:pPr marL="343080" indent="-34092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 have used neither SELinux or AppArmor</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752"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B593904-B4CD-4964-942B-342DAD1F77B8}"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54"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Command-line utilities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chown - for change owner, is used on Linux and Unix systems to change the owner of  files and directories.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umask – command to create mask to control permissions of newly created files.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chmod – for change mode, to change the access permissions and the special mode flags of file system objects.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getfacl – displays the comment header, base ACL (access control list) entries, and extended ACL entries (if any) for each file that is specified.</a:t>
            </a:r>
            <a:endParaRPr b="0" lang="en-US" sz="2000" spc="-1" strike="noStrike">
              <a:latin typeface="Arial"/>
            </a:endParaRPr>
          </a:p>
          <a:p>
            <a:pPr>
              <a:lnSpc>
                <a:spcPct val="100000"/>
              </a:lnSpc>
            </a:pPr>
            <a:endParaRPr b="0" lang="en-US" sz="2000" spc="-1" strike="noStrike">
              <a:latin typeface="Arial"/>
            </a:endParaRPr>
          </a:p>
        </p:txBody>
      </p:sp>
      <p:sp>
        <p:nvSpPr>
          <p:cNvPr id="755"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44A717D-F8FD-4CB4-B7C9-EFC3848E58F0}"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57"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Command-line utilities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setfacl – a utility sets Access Control Lists (ACLs) of files and directories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ls – for list, is a utility for listing files and directories.  Can be used to see permissions with the -l option and hidden files with -a.  Other options available as well and found via the man pages.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setenforce - utility that is used to switch the mode SELinux is running in from enforcing to permissive and vice versa without requiring a reboot.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getenforce – utility for quick display of the current SELinux mode. Used without any command line parameters, getenforce reports SELinux status with just one word.</a:t>
            </a:r>
            <a:endParaRPr b="0" lang="en-US" sz="2000" spc="-1" strike="noStrike">
              <a:latin typeface="Arial"/>
            </a:endParaRPr>
          </a:p>
        </p:txBody>
      </p:sp>
      <p:sp>
        <p:nvSpPr>
          <p:cNvPr id="758"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9A63B8A-5F47-4F75-AA45-615427686544}"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60"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Command-line utilities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chattr – utility which allows a user to set certain attributes of a 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lsattr – utility that displays the attributes of a 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chgrp – for change group, changes group ownership of files and directories.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setsebool – sets the current state of a particular SELinux boolean or a list of booleans to a given value.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getsebool – displays whether a particular SELinux boolean or all SELinux booleans are on or off.</a:t>
            </a:r>
            <a:endParaRPr b="0" lang="en-US" sz="2000" spc="-1" strike="noStrike">
              <a:latin typeface="Arial"/>
            </a:endParaRPr>
          </a:p>
          <a:p>
            <a:pPr>
              <a:lnSpc>
                <a:spcPct val="100000"/>
              </a:lnSpc>
            </a:pPr>
            <a:endParaRPr b="0" lang="en-US" sz="2000" spc="-1" strike="noStrike">
              <a:latin typeface="Arial"/>
            </a:endParaRPr>
          </a:p>
        </p:txBody>
      </p:sp>
      <p:sp>
        <p:nvSpPr>
          <p:cNvPr id="761"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76E2CD2-1889-471A-9885-7B346DE99298}"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2.5 - Given a scenario, apply the appropriate access controls.</a:t>
            </a:r>
            <a:endParaRPr b="0" lang="en-US" sz="2800" spc="-1" strike="noStrike">
              <a:latin typeface="Arial"/>
            </a:endParaRPr>
          </a:p>
        </p:txBody>
      </p:sp>
      <p:sp>
        <p:nvSpPr>
          <p:cNvPr id="763"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Command-line utilities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chcon – for change context, is used to change the SELinux security context of a 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restorecon – for restore SELinux context, will reset the SELinux security context for files and directories to its default values.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semanage – utility  used to configure certain elements of SELinux policy without requiring modification to or recompilation from policy sources.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audit2allow – utility that gathers information from logs of denied operations and then generates SELinux policy allow rules.</a:t>
            </a:r>
            <a:endParaRPr b="0" lang="en-US" sz="2000" spc="-1" strike="noStrike">
              <a:latin typeface="Arial"/>
            </a:endParaRPr>
          </a:p>
        </p:txBody>
      </p:sp>
      <p:sp>
        <p:nvSpPr>
          <p:cNvPr id="764"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B4E61FA-13B5-493F-A407-E126E713D74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CustomShape 1"/>
          <p:cNvSpPr/>
          <p:nvPr/>
        </p:nvSpPr>
        <p:spPr>
          <a:xfrm>
            <a:off x="457200" y="205920"/>
            <a:ext cx="8227800" cy="85536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For Next Week</a:t>
            </a:r>
            <a:endParaRPr b="0" lang="en-US" sz="2800" spc="-1" strike="noStrike">
              <a:latin typeface="Arial"/>
            </a:endParaRPr>
          </a:p>
        </p:txBody>
      </p:sp>
      <p:sp>
        <p:nvSpPr>
          <p:cNvPr id="766" name="CustomShape 2"/>
          <p:cNvSpPr/>
          <p:nvPr/>
        </p:nvSpPr>
        <p:spPr>
          <a:xfrm>
            <a:off x="457200" y="1200240"/>
            <a:ext cx="8227800" cy="339264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Remember, after our next class, we have a long break until 8/22/22!</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Next class is Monday 8/1/22 and we will cover:</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3.1</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3.2</a:t>
            </a:r>
            <a:endParaRPr b="0" lang="en-US" sz="2000" spc="-1" strike="noStrike">
              <a:latin typeface="Arial"/>
            </a:endParaRPr>
          </a:p>
        </p:txBody>
      </p:sp>
      <p:sp>
        <p:nvSpPr>
          <p:cNvPr id="767" name="CustomShape 3"/>
          <p:cNvSpPr/>
          <p:nvPr/>
        </p:nvSpPr>
        <p:spPr>
          <a:xfrm>
            <a:off x="8436960" y="4767120"/>
            <a:ext cx="248040" cy="27216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1E6BE8E-BC6B-4AC8-B203-6B8C5B2B0D7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3" name="CustomShape 1"/>
          <p:cNvSpPr/>
          <p:nvPr/>
        </p:nvSpPr>
        <p:spPr>
          <a:xfrm>
            <a:off x="0" y="3240"/>
            <a:ext cx="9143640" cy="514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24" name="TextShape 2"/>
          <p:cNvSpPr txBox="1"/>
          <p:nvPr/>
        </p:nvSpPr>
        <p:spPr>
          <a:xfrm>
            <a:off x="628560" y="75960"/>
            <a:ext cx="7886160" cy="993960"/>
          </a:xfrm>
          <a:prstGeom prst="rect">
            <a:avLst/>
          </a:prstGeom>
          <a:noFill/>
          <a:ln>
            <a:noFill/>
          </a:ln>
        </p:spPr>
        <p:txBody>
          <a:bodyPr anchor="ctr">
            <a:normAutofit/>
          </a:bodyPr>
          <a:p>
            <a:pPr>
              <a:lnSpc>
                <a:spcPct val="90000"/>
              </a:lnSpc>
            </a:pPr>
            <a:r>
              <a:rPr b="0" lang="en-US" sz="3300" spc="-1" strike="noStrike">
                <a:solidFill>
                  <a:srgbClr val="000000"/>
                </a:solidFill>
                <a:latin typeface="Calibri Light"/>
              </a:rPr>
              <a:t>Qualifications for Exam Voucher Distribution</a:t>
            </a:r>
            <a:endParaRPr b="0" lang="en-US" sz="3300" spc="-1" strike="noStrike">
              <a:solidFill>
                <a:srgbClr val="000000"/>
              </a:solidFill>
              <a:latin typeface="Calibri"/>
            </a:endParaRPr>
          </a:p>
        </p:txBody>
      </p:sp>
      <p:pic>
        <p:nvPicPr>
          <p:cNvPr id="625" name="Picture 28" descr=""/>
          <p:cNvPicPr/>
          <p:nvPr/>
        </p:nvPicPr>
        <p:blipFill>
          <a:blip r:embed="rId1"/>
          <a:srcRect l="9657" t="0" r="23591" b="0"/>
          <a:stretch/>
        </p:blipFill>
        <p:spPr>
          <a:xfrm>
            <a:off x="5136840" y="1328400"/>
            <a:ext cx="3378240" cy="3378240"/>
          </a:xfrm>
          <a:prstGeom prst="rect">
            <a:avLst/>
          </a:prstGeom>
          <a:ln>
            <a:noFill/>
          </a:ln>
        </p:spPr>
      </p:pic>
      <p:sp>
        <p:nvSpPr>
          <p:cNvPr id="626" name="CustomShape 3"/>
          <p:cNvSpPr/>
          <p:nvPr/>
        </p:nvSpPr>
        <p:spPr>
          <a:xfrm flipV="1" rot="21189000">
            <a:off x="5235120" y="1447200"/>
            <a:ext cx="3417120" cy="3417120"/>
          </a:xfrm>
          <a:prstGeom prst="arc">
            <a:avLst>
              <a:gd name="adj1" fmla="val 16200000"/>
              <a:gd name="adj2" fmla="val 20093138"/>
            </a:avLst>
          </a:prstGeom>
          <a:noFill/>
          <a:ln cap="rnd" w="127080">
            <a:solidFill>
              <a:schemeClr val="accent4">
                <a:alpha val="95000"/>
              </a:schemeClr>
            </a:solidFill>
            <a:prstDash val="dash"/>
          </a:ln>
        </p:spPr>
        <p:style>
          <a:lnRef idx="1">
            <a:schemeClr val="accent1"/>
          </a:lnRef>
          <a:fillRef idx="0">
            <a:schemeClr val="accent1"/>
          </a:fillRef>
          <a:effectRef idx="0">
            <a:schemeClr val="accent1"/>
          </a:effectRef>
          <a:fontRef idx="minor"/>
        </p:style>
      </p:sp>
      <p:sp>
        <p:nvSpPr>
          <p:cNvPr id="627" name="CustomShape 4"/>
          <p:cNvSpPr/>
          <p:nvPr/>
        </p:nvSpPr>
        <p:spPr>
          <a:xfrm>
            <a:off x="7725600" y="1476720"/>
            <a:ext cx="499680" cy="48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2392539073"/>
              </p:ext>
            </p:extLst>
          </p:nvPr>
        </p:nvGraphicFramePr>
        <p:xfrm>
          <a:off x="628560" y="939960"/>
          <a:ext cx="4044600" cy="326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8" name="CustomShape 5"/>
          <p:cNvSpPr/>
          <p:nvPr/>
        </p:nvSpPr>
        <p:spPr>
          <a:xfrm>
            <a:off x="299520" y="4352040"/>
            <a:ext cx="516996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Please note as stated in the CompTIA Voucher Terms and Conditions, vouchers are not for resale!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Discussion time: Please type your questions in chat</a:t>
            </a:r>
            <a:endParaRPr b="0" lang="en-US" sz="2800" spc="-1" strike="noStrike">
              <a:latin typeface="Arial"/>
            </a:endParaRPr>
          </a:p>
        </p:txBody>
      </p:sp>
      <p:sp>
        <p:nvSpPr>
          <p:cNvPr id="769"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Questions over content.</a:t>
            </a:r>
            <a:endParaRPr b="0" lang="en-US" sz="2000" spc="-1" strike="noStrike">
              <a:latin typeface="Arial"/>
            </a:endParaRPr>
          </a:p>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Share you experience.</a:t>
            </a:r>
            <a:endParaRPr b="0" lang="en-US" sz="2000" spc="-1" strike="noStrike">
              <a:latin typeface="Arial"/>
            </a:endParaRPr>
          </a:p>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What would you like to see </a:t>
            </a:r>
            <a:br/>
            <a:r>
              <a:rPr b="0" lang="en-US" sz="2000" spc="-1" strike="noStrike">
                <a:solidFill>
                  <a:srgbClr val="576068"/>
                </a:solidFill>
                <a:latin typeface="Calibri"/>
                <a:ea typeface="DejaVu Sans"/>
              </a:rPr>
              <a:t>different moving forward? </a:t>
            </a:r>
            <a:endParaRPr b="0" lang="en-US" sz="2000" spc="-1" strike="noStrike">
              <a:latin typeface="Arial"/>
            </a:endParaRPr>
          </a:p>
        </p:txBody>
      </p:sp>
      <p:sp>
        <p:nvSpPr>
          <p:cNvPr id="770"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B99C6BD-091E-4312-9589-73B1C914A5FE}"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71" name="Picture 5" descr="A picture containing clipart&#10;&#10;Description generated with very high confidence"/>
          <p:cNvPicPr/>
          <p:nvPr/>
        </p:nvPicPr>
        <p:blipFill>
          <a:blip r:embed="rId1"/>
          <a:stretch/>
        </p:blipFill>
        <p:spPr>
          <a:xfrm>
            <a:off x="4224960" y="1536120"/>
            <a:ext cx="4760280" cy="2226600"/>
          </a:xfrm>
          <a:prstGeom prst="rect">
            <a:avLst/>
          </a:prstGeom>
          <a:ln>
            <a:noFill/>
          </a:ln>
        </p:spPr>
      </p:pic>
      <p:sp>
        <p:nvSpPr>
          <p:cNvPr id="772" name="CustomShape 4"/>
          <p:cNvSpPr/>
          <p:nvPr/>
        </p:nvSpPr>
        <p:spPr>
          <a:xfrm>
            <a:off x="2121120" y="3764880"/>
            <a:ext cx="4655520" cy="583560"/>
          </a:xfrm>
          <a:prstGeom prst="round2DiagRect">
            <a:avLst>
              <a:gd name="adj1" fmla="val 16667"/>
              <a:gd name="adj2" fmla="val 0"/>
            </a:avLst>
          </a:prstGeom>
          <a:noFill/>
          <a:ln w="28440">
            <a:solidFill>
              <a:schemeClr val="accent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73" name="CustomShape 5"/>
          <p:cNvSpPr/>
          <p:nvPr/>
        </p:nvSpPr>
        <p:spPr>
          <a:xfrm>
            <a:off x="2243160" y="3803400"/>
            <a:ext cx="465552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Calibri"/>
                <a:ea typeface="DejaVu Sans"/>
              </a:rPr>
              <a:t>Let’s keep the conversation going in the CompTIA Instructor Forum: https://cin.comptia.org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9" name="Picture 4" descr="A picture containing text&#10;&#10;Description automatically generated"/>
          <p:cNvPicPr/>
          <p:nvPr/>
        </p:nvPicPr>
        <p:blipFill>
          <a:blip r:embed="rId1"/>
          <a:stretch/>
        </p:blipFill>
        <p:spPr>
          <a:xfrm>
            <a:off x="-101520" y="0"/>
            <a:ext cx="9245160" cy="1363320"/>
          </a:xfrm>
          <a:prstGeom prst="rect">
            <a:avLst/>
          </a:prstGeom>
          <a:ln>
            <a:noFill/>
          </a:ln>
        </p:spPr>
      </p:pic>
      <p:sp>
        <p:nvSpPr>
          <p:cNvPr id="630" name="TextShape 1"/>
          <p:cNvSpPr txBox="1"/>
          <p:nvPr/>
        </p:nvSpPr>
        <p:spPr>
          <a:xfrm>
            <a:off x="162000" y="1811880"/>
            <a:ext cx="6358680" cy="3263040"/>
          </a:xfrm>
          <a:prstGeom prst="rect">
            <a:avLst/>
          </a:prstGeom>
          <a:noFill/>
          <a:ln>
            <a:noFill/>
          </a:ln>
        </p:spPr>
        <p:txBody>
          <a:bodyPr lIns="0" rIns="0" tIns="0" bIns="0">
            <a:normAutofit/>
          </a:bodyPr>
          <a:p>
            <a:pPr>
              <a:lnSpc>
                <a:spcPct val="90000"/>
              </a:lnSpc>
              <a:spcBef>
                <a:spcPts val="1001"/>
              </a:spcBef>
            </a:pPr>
            <a:r>
              <a:rPr b="1" lang="en-US" sz="1350" spc="-1" strike="noStrike">
                <a:solidFill>
                  <a:srgbClr val="000000"/>
                </a:solidFill>
                <a:latin typeface="Arial"/>
                <a:ea typeface="DejaVu Sans"/>
              </a:rPr>
              <a:t>Dates: </a:t>
            </a:r>
            <a:r>
              <a:rPr b="0" lang="en-US" sz="1350" spc="-1" strike="noStrike">
                <a:solidFill>
                  <a:srgbClr val="000000"/>
                </a:solidFill>
                <a:latin typeface="Arial"/>
                <a:ea typeface="DejaVu Sans"/>
              </a:rPr>
              <a:t>Wednesday, August 3 - Thursday, August 4, 2022</a:t>
            </a:r>
            <a:br/>
            <a:endParaRPr b="0" lang="en-US" sz="1350" spc="-1" strike="noStrike">
              <a:latin typeface="Arial"/>
            </a:endParaRPr>
          </a:p>
          <a:p>
            <a:pPr>
              <a:lnSpc>
                <a:spcPct val="90000"/>
              </a:lnSpc>
            </a:pPr>
            <a:r>
              <a:rPr b="1" lang="en-US" sz="1350" spc="-1" strike="noStrike">
                <a:solidFill>
                  <a:srgbClr val="000000"/>
                </a:solidFill>
                <a:latin typeface="Arial"/>
                <a:ea typeface="DejaVu Sans"/>
              </a:rPr>
              <a:t>Partner Summit 2022</a:t>
            </a:r>
            <a:r>
              <a:rPr b="0" lang="en-US" sz="1350" spc="-1" strike="noStrike">
                <a:solidFill>
                  <a:srgbClr val="000000"/>
                </a:solidFill>
                <a:latin typeface="Arial"/>
                <a:ea typeface="DejaVu Sans"/>
              </a:rPr>
              <a:t> is a chance to learn how you can open doors to success for so many, together in partnership with CompTIA. </a:t>
            </a:r>
            <a:endParaRPr b="0" lang="en-US" sz="1350" spc="-1" strike="noStrike">
              <a:latin typeface="Arial"/>
            </a:endParaRPr>
          </a:p>
          <a:p>
            <a:pPr>
              <a:lnSpc>
                <a:spcPct val="90000"/>
              </a:lnSpc>
            </a:pPr>
            <a:endParaRPr b="0" lang="en-US" sz="1350" spc="-1" strike="noStrike">
              <a:latin typeface="Arial"/>
            </a:endParaRPr>
          </a:p>
        </p:txBody>
      </p:sp>
      <p:sp>
        <p:nvSpPr>
          <p:cNvPr id="631" name="CustomShape 2"/>
          <p:cNvSpPr/>
          <p:nvPr/>
        </p:nvSpPr>
        <p:spPr>
          <a:xfrm>
            <a:off x="5940000" y="2279880"/>
            <a:ext cx="3203640" cy="2327040"/>
          </a:xfrm>
          <a:prstGeom prst="ellipse">
            <a:avLst/>
          </a:prstGeom>
          <a:blipFill rotWithShape="0">
            <a:blip r:embed="rId2"/>
            <a:stretch>
              <a:fillRect/>
            </a:stretch>
          </a:blipFill>
          <a:ln>
            <a:noFill/>
          </a:ln>
        </p:spPr>
        <p:style>
          <a:lnRef idx="0"/>
          <a:fillRef idx="0"/>
          <a:effectRef idx="0"/>
          <a:fontRef idx="minor"/>
        </p:style>
      </p:sp>
      <p:pic>
        <p:nvPicPr>
          <p:cNvPr id="632" name="Picture 2" descr=""/>
          <p:cNvPicPr/>
          <p:nvPr/>
        </p:nvPicPr>
        <p:blipFill>
          <a:blip r:embed="rId3"/>
          <a:stretch/>
        </p:blipFill>
        <p:spPr>
          <a:xfrm>
            <a:off x="162000" y="3038760"/>
            <a:ext cx="5692320" cy="14169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3" name="Picture 4" descr="A picture containing text&#10;&#10;Description automatically generated"/>
          <p:cNvPicPr/>
          <p:nvPr/>
        </p:nvPicPr>
        <p:blipFill>
          <a:blip r:embed="rId1"/>
          <a:stretch/>
        </p:blipFill>
        <p:spPr>
          <a:xfrm>
            <a:off x="-101520" y="0"/>
            <a:ext cx="9245160" cy="1363320"/>
          </a:xfrm>
          <a:prstGeom prst="rect">
            <a:avLst/>
          </a:prstGeom>
          <a:ln>
            <a:noFill/>
          </a:ln>
        </p:spPr>
      </p:pic>
      <p:sp>
        <p:nvSpPr>
          <p:cNvPr id="634" name="TextShape 1"/>
          <p:cNvSpPr txBox="1"/>
          <p:nvPr/>
        </p:nvSpPr>
        <p:spPr>
          <a:xfrm>
            <a:off x="4950360" y="1629360"/>
            <a:ext cx="4098600" cy="3263040"/>
          </a:xfrm>
          <a:prstGeom prst="rect">
            <a:avLst/>
          </a:prstGeom>
          <a:noFill/>
          <a:ln>
            <a:noFill/>
          </a:ln>
        </p:spPr>
        <p:txBody>
          <a:bodyPr lIns="0" rIns="0" tIns="0" bIns="0">
            <a:normAutofit fontScale="26000"/>
          </a:bodyPr>
          <a:p>
            <a:pPr>
              <a:lnSpc>
                <a:spcPct val="90000"/>
              </a:lnSpc>
              <a:spcBef>
                <a:spcPts val="1001"/>
              </a:spcBef>
            </a:pPr>
            <a:r>
              <a:rPr b="1" lang="en-US" sz="2800" spc="-1" strike="noStrike">
                <a:solidFill>
                  <a:srgbClr val="000000"/>
                </a:solidFill>
                <a:latin typeface="Arial"/>
                <a:ea typeface="DejaVu Sans"/>
              </a:rPr>
              <a:t>Dates: </a:t>
            </a:r>
            <a:r>
              <a:rPr b="0" lang="en-US" sz="2800" spc="-1" strike="noStrike">
                <a:solidFill>
                  <a:srgbClr val="000000"/>
                </a:solidFill>
                <a:latin typeface="Arial"/>
                <a:ea typeface="DejaVu Sans"/>
              </a:rPr>
              <a:t>Wednesday, August 3 - Thursday, August 4, 2022</a:t>
            </a:r>
            <a:br/>
            <a:endParaRPr b="0" lang="en-US" sz="2800" spc="-1" strike="noStrike">
              <a:latin typeface="Arial"/>
            </a:endParaRPr>
          </a:p>
          <a:p>
            <a:pPr>
              <a:lnSpc>
                <a:spcPct val="90000"/>
              </a:lnSpc>
            </a:pPr>
            <a:r>
              <a:rPr b="1" lang="en-US" sz="2800" spc="-1" strike="noStrike">
                <a:solidFill>
                  <a:srgbClr val="000000"/>
                </a:solidFill>
                <a:latin typeface="Arial"/>
                <a:ea typeface="DejaVu Sans"/>
              </a:rPr>
              <a:t>CIN Capture the Flag</a:t>
            </a:r>
            <a:r>
              <a:rPr b="0" lang="en-US" sz="2800" spc="-1" strike="noStrike">
                <a:solidFill>
                  <a:srgbClr val="1d1c1d"/>
                </a:solidFill>
                <a:latin typeface="Slack-Lato"/>
                <a:ea typeface="DejaVu Sans"/>
              </a:rPr>
              <a:t> is a friendly competition open to attendees at Partner Summit, that will allow you to try solving real-world challenges that map to CompTIA Security+, A+, and Network+ exam objectives. </a:t>
            </a:r>
            <a:endParaRPr b="0" lang="en-US" sz="2800" spc="-1" strike="noStrike">
              <a:latin typeface="Arial"/>
            </a:endParaRPr>
          </a:p>
          <a:p>
            <a:pPr>
              <a:lnSpc>
                <a:spcPct val="90000"/>
              </a:lnSpc>
            </a:pPr>
            <a:endParaRPr b="0" lang="en-US" sz="2800" spc="-1" strike="noStrike">
              <a:latin typeface="Arial"/>
            </a:endParaRPr>
          </a:p>
          <a:p>
            <a:pPr>
              <a:lnSpc>
                <a:spcPct val="90000"/>
              </a:lnSpc>
            </a:pPr>
            <a:r>
              <a:rPr b="1" lang="en-US" sz="2800" spc="-1" strike="noStrike">
                <a:solidFill>
                  <a:srgbClr val="1d1c1d"/>
                </a:solidFill>
                <a:latin typeface="Slack-Lato"/>
                <a:ea typeface="DejaVu Sans"/>
              </a:rPr>
              <a:t>Post Challenge Review </a:t>
            </a:r>
            <a:r>
              <a:rPr b="0" lang="en-US" sz="2800" spc="-1" strike="noStrike">
                <a:solidFill>
                  <a:srgbClr val="1d1c1d"/>
                </a:solidFill>
                <a:latin typeface="Slack-Lato"/>
                <a:ea typeface="DejaVu Sans"/>
              </a:rPr>
              <a:t>Join us following the event close for challenge review, Q&amp;A and refreshments!</a:t>
            </a:r>
            <a:endParaRPr b="0" lang="en-US" sz="2800" spc="-1" strike="noStrike">
              <a:latin typeface="Arial"/>
            </a:endParaRPr>
          </a:p>
        </p:txBody>
      </p:sp>
      <p:pic>
        <p:nvPicPr>
          <p:cNvPr id="635" name="Picture 2" descr="Graphical user interface, text&#10;&#10;Description automatically generated"/>
          <p:cNvPicPr/>
          <p:nvPr/>
        </p:nvPicPr>
        <p:blipFill>
          <a:blip r:embed="rId2"/>
          <a:stretch/>
        </p:blipFill>
        <p:spPr>
          <a:xfrm>
            <a:off x="16920" y="2157480"/>
            <a:ext cx="4836600" cy="24181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5211000" y="3238200"/>
            <a:ext cx="241560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Host:</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Stephen Schneiter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Instructor Network Program Manager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CompTIA</a:t>
            </a:r>
            <a:endParaRPr b="0" lang="en-US" sz="1050" spc="-1" strike="noStrike">
              <a:latin typeface="Arial"/>
            </a:endParaRPr>
          </a:p>
          <a:p>
            <a:pPr>
              <a:lnSpc>
                <a:spcPct val="100000"/>
              </a:lnSpc>
            </a:pPr>
            <a:r>
              <a:rPr b="0" lang="en-US" sz="1050" spc="-1" strike="noStrike" u="sng">
                <a:solidFill>
                  <a:srgbClr val="e2161a"/>
                </a:solidFill>
                <a:uFillTx/>
                <a:latin typeface="Calibri"/>
                <a:ea typeface="DejaVu Sans"/>
                <a:hlinkClick r:id="rId1"/>
              </a:rPr>
              <a:t>sschneiter@comptia.org</a:t>
            </a:r>
            <a:r>
              <a:rPr b="0" lang="en-US" sz="1050" spc="-1" strike="noStrike">
                <a:solidFill>
                  <a:srgbClr val="000000"/>
                </a:solidFill>
                <a:latin typeface="Calibri"/>
                <a:ea typeface="DejaVu Sans"/>
              </a:rPr>
              <a:t> </a:t>
            </a:r>
            <a:endParaRPr b="0" lang="en-US" sz="1050" spc="-1" strike="noStrike">
              <a:latin typeface="Arial"/>
            </a:endParaRPr>
          </a:p>
        </p:txBody>
      </p:sp>
      <p:sp>
        <p:nvSpPr>
          <p:cNvPr id="637" name="CustomShape 2"/>
          <p:cNvSpPr/>
          <p:nvPr/>
        </p:nvSpPr>
        <p:spPr>
          <a:xfrm>
            <a:off x="1754280" y="3238200"/>
            <a:ext cx="318060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Instructor: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 McWhorter</a:t>
            </a:r>
            <a:br/>
            <a:r>
              <a:rPr b="0" lang="en-US" sz="1050" spc="-1" strike="noStrike">
                <a:solidFill>
                  <a:srgbClr val="000000"/>
                </a:solidFill>
                <a:latin typeface="Calibri"/>
                <a:ea typeface="DejaVu Sans"/>
              </a:rPr>
              <a:t>Chief Technology Officer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Covered 6 LLC | DGP International </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lee@covered6.com</a:t>
            </a:r>
            <a:endParaRPr b="0" lang="en-US" sz="1050" spc="-1" strike="noStrike">
              <a:latin typeface="Arial"/>
            </a:endParaRPr>
          </a:p>
        </p:txBody>
      </p:sp>
      <p:sp>
        <p:nvSpPr>
          <p:cNvPr id="638" name="CustomShape 3"/>
          <p:cNvSpPr/>
          <p:nvPr/>
        </p:nvSpPr>
        <p:spPr>
          <a:xfrm>
            <a:off x="4836960" y="1149480"/>
            <a:ext cx="1964880" cy="1964880"/>
          </a:xfrm>
          <a:prstGeom prst="ellipse">
            <a:avLst/>
          </a:prstGeom>
          <a:blipFill rotWithShape="0">
            <a:blip r:embed="rId2"/>
            <a:stretch>
              <a:fillRect/>
            </a:stretch>
          </a:blipFill>
          <a:ln>
            <a:noFill/>
          </a:ln>
        </p:spPr>
        <p:style>
          <a:lnRef idx="0"/>
          <a:fillRef idx="0"/>
          <a:effectRef idx="0"/>
          <a:fontRef idx="minor"/>
        </p:style>
      </p:sp>
      <p:sp>
        <p:nvSpPr>
          <p:cNvPr id="639" name="CustomShape 4"/>
          <p:cNvSpPr/>
          <p:nvPr/>
        </p:nvSpPr>
        <p:spPr>
          <a:xfrm>
            <a:off x="1463040" y="1149480"/>
            <a:ext cx="1981440" cy="1964880"/>
          </a:xfrm>
          <a:prstGeom prst="ellipse">
            <a:avLst/>
          </a:prstGeom>
          <a:blipFill rotWithShape="0">
            <a:blip r:embed="rId3"/>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Lee McWhorter</a:t>
            </a:r>
            <a:endParaRPr b="0" lang="en-US" sz="2800" spc="-1" strike="noStrike">
              <a:latin typeface="Arial"/>
            </a:endParaRPr>
          </a:p>
        </p:txBody>
      </p:sp>
      <p:sp>
        <p:nvSpPr>
          <p:cNvPr id="641" name="CustomShape 2"/>
          <p:cNvSpPr/>
          <p:nvPr/>
        </p:nvSpPr>
        <p:spPr>
          <a:xfrm>
            <a:off x="689760" y="1064880"/>
            <a:ext cx="4492440" cy="3381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576068"/>
                </a:solidFill>
                <a:latin typeface="Arial"/>
                <a:ea typeface="DejaVu Sans"/>
              </a:rPr>
              <a:t>CTO at Covered 6</a:t>
            </a:r>
            <a:endParaRPr b="0" lang="en-US" sz="2400" spc="-1" strike="noStrike">
              <a:latin typeface="Arial"/>
            </a:endParaRPr>
          </a:p>
          <a:p>
            <a:pPr>
              <a:lnSpc>
                <a:spcPct val="100000"/>
              </a:lnSpc>
            </a:pPr>
            <a:r>
              <a:rPr b="0" lang="en-US" sz="2400" spc="-1" strike="noStrike">
                <a:solidFill>
                  <a:srgbClr val="576068"/>
                </a:solidFill>
                <a:latin typeface="Arial"/>
                <a:ea typeface="DejaVu Sans"/>
              </a:rPr>
              <a:t>CompTIA CIN Board member</a:t>
            </a:r>
            <a:endParaRPr b="0" lang="en-US" sz="2400" spc="-1" strike="noStrike">
              <a:latin typeface="Arial"/>
            </a:endParaRPr>
          </a:p>
          <a:p>
            <a:pPr>
              <a:lnSpc>
                <a:spcPct val="100000"/>
              </a:lnSpc>
            </a:pPr>
            <a:r>
              <a:rPr b="0" lang="en-US" sz="2400" spc="-1" strike="noStrike" u="sng">
                <a:solidFill>
                  <a:srgbClr val="576068"/>
                </a:solidFill>
                <a:uFillTx/>
                <a:latin typeface="Arial"/>
                <a:ea typeface="DejaVu Sans"/>
              </a:rPr>
              <a:t>lee@covered6.com</a:t>
            </a:r>
            <a:endParaRPr b="0" lang="en-US" sz="2400" spc="-1" strike="noStrike">
              <a:latin typeface="Arial"/>
            </a:endParaRPr>
          </a:p>
          <a:p>
            <a:pPr>
              <a:lnSpc>
                <a:spcPct val="100000"/>
              </a:lnSpc>
            </a:pPr>
            <a:r>
              <a:rPr b="0" lang="en-US" sz="1800" spc="-1" strike="noStrike" u="sng">
                <a:solidFill>
                  <a:srgbClr val="576068"/>
                </a:solidFill>
                <a:uFillTx/>
                <a:latin typeface="Arial"/>
                <a:ea typeface="DejaVu Sans"/>
              </a:rPr>
              <a:t>https://www.linkedin.com/in/lee-mcwhorter/</a:t>
            </a:r>
            <a:endParaRPr b="0" lang="en-US" sz="1800" spc="-1" strike="noStrike">
              <a:latin typeface="Arial"/>
            </a:endParaRPr>
          </a:p>
          <a:p>
            <a:pPr>
              <a:lnSpc>
                <a:spcPct val="100000"/>
              </a:lnSpc>
            </a:pPr>
            <a:r>
              <a:rPr b="0" lang="en-US" sz="1800" spc="-1" strike="noStrike">
                <a:solidFill>
                  <a:srgbClr val="576068"/>
                </a:solidFill>
                <a:latin typeface="Arial"/>
                <a:ea typeface="DejaVu Sans"/>
              </a:rPr>
              <a:t>Twiiter: @tleemcjr</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Previous TTT’s: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PenTest+ 001 2018</a:t>
            </a:r>
            <a:endParaRPr b="0" lang="en-US" sz="1800" spc="-1" strike="noStrike">
              <a:latin typeface="Arial"/>
            </a:endParaRPr>
          </a:p>
          <a:p>
            <a:pPr>
              <a:lnSpc>
                <a:spcPct val="100000"/>
              </a:lnSpc>
            </a:pPr>
            <a:r>
              <a:rPr b="0" lang="en-US" sz="1800" spc="-1" strike="noStrike">
                <a:solidFill>
                  <a:srgbClr val="576068"/>
                </a:solidFill>
                <a:latin typeface="Arial"/>
                <a:ea typeface="DejaVu Sans"/>
              </a:rPr>
              <a:t>CASP+ 004 2021</a:t>
            </a: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PenTest+ 002 2022</a:t>
            </a:r>
            <a:endParaRPr b="0" lang="en-US" sz="1800" spc="-1" strike="noStrike">
              <a:latin typeface="Arial"/>
            </a:endParaRPr>
          </a:p>
        </p:txBody>
      </p:sp>
      <p:sp>
        <p:nvSpPr>
          <p:cNvPr id="642" name="CustomShape 3"/>
          <p:cNvSpPr/>
          <p:nvPr/>
        </p:nvSpPr>
        <p:spPr>
          <a:xfrm>
            <a:off x="4298400" y="2659320"/>
            <a:ext cx="4386240" cy="2100240"/>
          </a:xfrm>
          <a:prstGeom prst="rect">
            <a:avLst/>
          </a:prstGeom>
          <a:solidFill>
            <a:srgbClr val="ffffff"/>
          </a:solidFill>
          <a:ln>
            <a:solidFill>
              <a:srgbClr val="3465a4"/>
            </a:solidFill>
          </a:ln>
        </p:spPr>
        <p:style>
          <a:lnRef idx="0"/>
          <a:fillRef idx="0"/>
          <a:effectRef idx="0"/>
          <a:fontRef idx="minor"/>
        </p:style>
      </p:sp>
      <p:pic>
        <p:nvPicPr>
          <p:cNvPr id="643" name="Picture 2" descr="C:\Users\Lee\Desktop\CompTIA Certs\!Badges\CompTIA_ITFund_2B.png"/>
          <p:cNvPicPr/>
          <p:nvPr/>
        </p:nvPicPr>
        <p:blipFill>
          <a:blip r:embed="rId1"/>
          <a:stretch/>
        </p:blipFill>
        <p:spPr>
          <a:xfrm>
            <a:off x="4563360" y="2815560"/>
            <a:ext cx="545400" cy="545400"/>
          </a:xfrm>
          <a:prstGeom prst="rect">
            <a:avLst/>
          </a:prstGeom>
          <a:ln>
            <a:noFill/>
          </a:ln>
        </p:spPr>
      </p:pic>
      <p:pic>
        <p:nvPicPr>
          <p:cNvPr id="644" name="Picture 3" descr="C:\Users\Lee\Desktop\CompTIA Certs\!Badges\CompTIA_A_2Bce.png"/>
          <p:cNvPicPr/>
          <p:nvPr/>
        </p:nvPicPr>
        <p:blipFill>
          <a:blip r:embed="rId2"/>
          <a:stretch/>
        </p:blipFill>
        <p:spPr>
          <a:xfrm>
            <a:off x="5153040" y="2815560"/>
            <a:ext cx="545400" cy="545400"/>
          </a:xfrm>
          <a:prstGeom prst="rect">
            <a:avLst/>
          </a:prstGeom>
          <a:ln>
            <a:noFill/>
          </a:ln>
        </p:spPr>
      </p:pic>
      <p:pic>
        <p:nvPicPr>
          <p:cNvPr id="645" name="Picture 4" descr="C:\Users\Lee\Desktop\CompTIA Certs\!Badges\CompTIA_Network_2Bce.png"/>
          <p:cNvPicPr/>
          <p:nvPr/>
        </p:nvPicPr>
        <p:blipFill>
          <a:blip r:embed="rId3"/>
          <a:stretch/>
        </p:blipFill>
        <p:spPr>
          <a:xfrm>
            <a:off x="5743080" y="2815560"/>
            <a:ext cx="545400" cy="545400"/>
          </a:xfrm>
          <a:prstGeom prst="rect">
            <a:avLst/>
          </a:prstGeom>
          <a:ln>
            <a:noFill/>
          </a:ln>
        </p:spPr>
      </p:pic>
      <p:pic>
        <p:nvPicPr>
          <p:cNvPr id="646" name="Picture 6" descr="C:\Users\Lee\Desktop\CompTIA Certs\!Badges\CompTIA_Security_2Bce.png"/>
          <p:cNvPicPr/>
          <p:nvPr/>
        </p:nvPicPr>
        <p:blipFill>
          <a:blip r:embed="rId4"/>
          <a:stretch/>
        </p:blipFill>
        <p:spPr>
          <a:xfrm>
            <a:off x="6282720" y="2815560"/>
            <a:ext cx="545400" cy="545400"/>
          </a:xfrm>
          <a:prstGeom prst="rect">
            <a:avLst/>
          </a:prstGeom>
          <a:ln>
            <a:noFill/>
          </a:ln>
        </p:spPr>
      </p:pic>
      <p:pic>
        <p:nvPicPr>
          <p:cNvPr id="647" name="Picture 8" descr="C:\Users\Lee\Desktop\CompTIA Certs\!Badges\CompTIA_PenTest_2B.png"/>
          <p:cNvPicPr/>
          <p:nvPr/>
        </p:nvPicPr>
        <p:blipFill>
          <a:blip r:embed="rId5"/>
          <a:stretch/>
        </p:blipFill>
        <p:spPr>
          <a:xfrm>
            <a:off x="6848640" y="2817720"/>
            <a:ext cx="545400" cy="545400"/>
          </a:xfrm>
          <a:prstGeom prst="rect">
            <a:avLst/>
          </a:prstGeom>
          <a:ln>
            <a:noFill/>
          </a:ln>
        </p:spPr>
      </p:pic>
      <p:pic>
        <p:nvPicPr>
          <p:cNvPr id="648" name="Picture 10" descr="C:\Users\Lee\Desktop\CompTIA Certs\!Badges\Comptia_CySA_2Bce.png"/>
          <p:cNvPicPr/>
          <p:nvPr/>
        </p:nvPicPr>
        <p:blipFill>
          <a:blip r:embed="rId6"/>
          <a:stretch/>
        </p:blipFill>
        <p:spPr>
          <a:xfrm>
            <a:off x="7414920" y="2817720"/>
            <a:ext cx="545400" cy="545400"/>
          </a:xfrm>
          <a:prstGeom prst="rect">
            <a:avLst/>
          </a:prstGeom>
          <a:ln>
            <a:noFill/>
          </a:ln>
        </p:spPr>
      </p:pic>
      <p:pic>
        <p:nvPicPr>
          <p:cNvPr id="649" name="Picture 13" descr="C:\Users\Lee\Desktop\CompTIA Certs\!Badges\CompTIA_Linux_2BLPI.png"/>
          <p:cNvPicPr/>
          <p:nvPr/>
        </p:nvPicPr>
        <p:blipFill>
          <a:blip r:embed="rId7"/>
          <a:stretch/>
        </p:blipFill>
        <p:spPr>
          <a:xfrm>
            <a:off x="4546080" y="3392280"/>
            <a:ext cx="545400" cy="545400"/>
          </a:xfrm>
          <a:prstGeom prst="rect">
            <a:avLst/>
          </a:prstGeom>
          <a:ln>
            <a:noFill/>
          </a:ln>
        </p:spPr>
      </p:pic>
      <p:pic>
        <p:nvPicPr>
          <p:cNvPr id="650" name="Picture 14" descr="C:\Users\Lee\Desktop\CompTIA Certs\07a LPIC-1 Sept 12, 2018 - Expire 9-12-2023\LPIC-1-badge.jpg"/>
          <p:cNvPicPr/>
          <p:nvPr/>
        </p:nvPicPr>
        <p:blipFill>
          <a:blip r:embed="rId8"/>
          <a:stretch/>
        </p:blipFill>
        <p:spPr>
          <a:xfrm>
            <a:off x="4552560" y="4021560"/>
            <a:ext cx="575280" cy="545400"/>
          </a:xfrm>
          <a:prstGeom prst="rect">
            <a:avLst/>
          </a:prstGeom>
          <a:ln>
            <a:noFill/>
          </a:ln>
        </p:spPr>
      </p:pic>
      <p:pic>
        <p:nvPicPr>
          <p:cNvPr id="651" name="Picture 17" descr="C:\Users\Lee\Desktop\CertNexus\!Certified IoT Practioner Beta exam\badge.png"/>
          <p:cNvPicPr/>
          <p:nvPr/>
        </p:nvPicPr>
        <p:blipFill>
          <a:blip r:embed="rId9"/>
          <a:stretch/>
        </p:blipFill>
        <p:spPr>
          <a:xfrm>
            <a:off x="6302160" y="4008600"/>
            <a:ext cx="572760" cy="572760"/>
          </a:xfrm>
          <a:prstGeom prst="rect">
            <a:avLst/>
          </a:prstGeom>
          <a:ln>
            <a:noFill/>
          </a:ln>
        </p:spPr>
      </p:pic>
      <p:pic>
        <p:nvPicPr>
          <p:cNvPr id="652" name="Picture 18" descr="C:\Users\Lee\Desktop\CertNexus\!CyberSec First Responder (310 exam)\badge.png"/>
          <p:cNvPicPr/>
          <p:nvPr/>
        </p:nvPicPr>
        <p:blipFill>
          <a:blip r:embed="rId10"/>
          <a:stretch/>
        </p:blipFill>
        <p:spPr>
          <a:xfrm>
            <a:off x="5142240" y="4021560"/>
            <a:ext cx="545400" cy="545400"/>
          </a:xfrm>
          <a:prstGeom prst="rect">
            <a:avLst/>
          </a:prstGeom>
          <a:ln>
            <a:noFill/>
          </a:ln>
        </p:spPr>
      </p:pic>
      <p:pic>
        <p:nvPicPr>
          <p:cNvPr id="653" name="Picture 3" descr=""/>
          <p:cNvPicPr/>
          <p:nvPr/>
        </p:nvPicPr>
        <p:blipFill>
          <a:blip r:embed="rId11"/>
          <a:stretch/>
        </p:blipFill>
        <p:spPr>
          <a:xfrm>
            <a:off x="5150880" y="3423960"/>
            <a:ext cx="526320" cy="481320"/>
          </a:xfrm>
          <a:prstGeom prst="rect">
            <a:avLst/>
          </a:prstGeom>
          <a:ln w="9360">
            <a:noFill/>
          </a:ln>
        </p:spPr>
      </p:pic>
      <p:pic>
        <p:nvPicPr>
          <p:cNvPr id="654" name="Picture 3" descr=""/>
          <p:cNvPicPr/>
          <p:nvPr/>
        </p:nvPicPr>
        <p:blipFill>
          <a:blip r:embed="rId12"/>
          <a:stretch/>
        </p:blipFill>
        <p:spPr>
          <a:xfrm>
            <a:off x="7409520" y="3397680"/>
            <a:ext cx="545400" cy="545400"/>
          </a:xfrm>
          <a:prstGeom prst="rect">
            <a:avLst/>
          </a:prstGeom>
          <a:ln w="9360">
            <a:noFill/>
          </a:ln>
        </p:spPr>
      </p:pic>
      <p:pic>
        <p:nvPicPr>
          <p:cNvPr id="655" name="Picture 2" descr=""/>
          <p:cNvPicPr/>
          <p:nvPr/>
        </p:nvPicPr>
        <p:blipFill>
          <a:blip r:embed="rId13"/>
          <a:stretch/>
        </p:blipFill>
        <p:spPr>
          <a:xfrm>
            <a:off x="5662440" y="3322800"/>
            <a:ext cx="691200" cy="691560"/>
          </a:xfrm>
          <a:prstGeom prst="rect">
            <a:avLst/>
          </a:prstGeom>
          <a:ln w="9360">
            <a:noFill/>
          </a:ln>
        </p:spPr>
      </p:pic>
      <p:pic>
        <p:nvPicPr>
          <p:cNvPr id="656" name="Picture 3" descr=""/>
          <p:cNvPicPr/>
          <p:nvPr/>
        </p:nvPicPr>
        <p:blipFill>
          <a:blip r:embed="rId14"/>
          <a:stretch/>
        </p:blipFill>
        <p:spPr>
          <a:xfrm>
            <a:off x="6298920" y="3397680"/>
            <a:ext cx="545400" cy="545400"/>
          </a:xfrm>
          <a:prstGeom prst="rect">
            <a:avLst/>
          </a:prstGeom>
          <a:ln w="9360">
            <a:noFill/>
          </a:ln>
        </p:spPr>
      </p:pic>
      <p:pic>
        <p:nvPicPr>
          <p:cNvPr id="657" name="Picture 4" descr=""/>
          <p:cNvPicPr/>
          <p:nvPr/>
        </p:nvPicPr>
        <p:blipFill>
          <a:blip r:embed="rId15"/>
          <a:stretch/>
        </p:blipFill>
        <p:spPr>
          <a:xfrm>
            <a:off x="6847560" y="3397680"/>
            <a:ext cx="545400" cy="545400"/>
          </a:xfrm>
          <a:prstGeom prst="rect">
            <a:avLst/>
          </a:prstGeom>
          <a:ln w="9360">
            <a:noFill/>
          </a:ln>
        </p:spPr>
      </p:pic>
      <p:pic>
        <p:nvPicPr>
          <p:cNvPr id="658" name="Picture 5" descr=""/>
          <p:cNvPicPr/>
          <p:nvPr/>
        </p:nvPicPr>
        <p:blipFill>
          <a:blip r:embed="rId16"/>
          <a:stretch/>
        </p:blipFill>
        <p:spPr>
          <a:xfrm>
            <a:off x="7957800" y="2809800"/>
            <a:ext cx="545400" cy="545400"/>
          </a:xfrm>
          <a:prstGeom prst="rect">
            <a:avLst/>
          </a:prstGeom>
          <a:ln w="9360">
            <a:noFill/>
          </a:ln>
        </p:spPr>
      </p:pic>
      <p:pic>
        <p:nvPicPr>
          <p:cNvPr id="659" name="Picture 4" descr=""/>
          <p:cNvPicPr/>
          <p:nvPr/>
        </p:nvPicPr>
        <p:blipFill>
          <a:blip r:embed="rId17"/>
          <a:stretch/>
        </p:blipFill>
        <p:spPr>
          <a:xfrm>
            <a:off x="5721840" y="4055040"/>
            <a:ext cx="556200" cy="490680"/>
          </a:xfrm>
          <a:prstGeom prst="rect">
            <a:avLst/>
          </a:prstGeom>
          <a:ln w="9360">
            <a:noFill/>
          </a:ln>
        </p:spPr>
      </p:pic>
      <p:pic>
        <p:nvPicPr>
          <p:cNvPr id="660" name="Picture 5" descr=""/>
          <p:cNvPicPr/>
          <p:nvPr/>
        </p:nvPicPr>
        <p:blipFill>
          <a:blip r:embed="rId18"/>
          <a:stretch/>
        </p:blipFill>
        <p:spPr>
          <a:xfrm>
            <a:off x="6859800" y="4010760"/>
            <a:ext cx="572760" cy="572760"/>
          </a:xfrm>
          <a:prstGeom prst="rect">
            <a:avLst/>
          </a:prstGeom>
          <a:ln w="9360">
            <a:noFill/>
          </a:ln>
        </p:spPr>
      </p:pic>
      <p:pic>
        <p:nvPicPr>
          <p:cNvPr id="661" name="Picture 2" descr=""/>
          <p:cNvPicPr/>
          <p:nvPr/>
        </p:nvPicPr>
        <p:blipFill>
          <a:blip r:embed="rId19"/>
          <a:stretch/>
        </p:blipFill>
        <p:spPr>
          <a:xfrm>
            <a:off x="5805360" y="1121760"/>
            <a:ext cx="1480680" cy="1357200"/>
          </a:xfrm>
          <a:prstGeom prst="rect">
            <a:avLst/>
          </a:prstGeom>
          <a:ln w="936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CustomShape 1"/>
          <p:cNvSpPr/>
          <p:nvPr/>
        </p:nvSpPr>
        <p:spPr>
          <a:xfrm>
            <a:off x="1486080" y="205920"/>
            <a:ext cx="61700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Agenda</a:t>
            </a:r>
            <a:endParaRPr b="0" lang="en-US" sz="2800" spc="-1" strike="noStrike">
              <a:latin typeface="Arial"/>
            </a:endParaRPr>
          </a:p>
        </p:txBody>
      </p:sp>
      <p:sp>
        <p:nvSpPr>
          <p:cNvPr id="663" name="CustomShape 2"/>
          <p:cNvSpPr/>
          <p:nvPr/>
        </p:nvSpPr>
        <p:spPr>
          <a:xfrm>
            <a:off x="4838400" y="1063080"/>
            <a:ext cx="3202560" cy="3683160"/>
          </a:xfrm>
          <a:prstGeom prst="rect">
            <a:avLst/>
          </a:prstGeom>
          <a:solidFill>
            <a:srgbClr val="ffffff"/>
          </a:solidFill>
          <a:ln>
            <a:noFill/>
          </a:ln>
        </p:spPr>
        <p:style>
          <a:lnRef idx="0"/>
          <a:fillRef idx="0"/>
          <a:effectRef idx="0"/>
          <a:fontRef idx="minor"/>
        </p:style>
        <p:txBody>
          <a:bodyPr lIns="0" rIns="68760" tIns="34200" bIns="34200">
            <a:noAutofit/>
          </a:bodyPr>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Session Objectives</a:t>
            </a:r>
            <a:endParaRPr b="0" lang="en-US" sz="2000" spc="-1" strike="noStrike">
              <a:latin typeface="Arial"/>
            </a:endParaRPr>
          </a:p>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2.3</a:t>
            </a:r>
            <a:endParaRPr b="0" lang="en-US" sz="2000" spc="-1" strike="noStrike">
              <a:latin typeface="Arial"/>
            </a:endParaRPr>
          </a:p>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2.4</a:t>
            </a:r>
            <a:endParaRPr b="0" lang="en-US" sz="2000" spc="-1" strike="noStrike">
              <a:latin typeface="Arial"/>
            </a:endParaRPr>
          </a:p>
          <a:p>
            <a:pPr marL="225360" indent="-22320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2.5</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64" name="CustomShape 3"/>
          <p:cNvSpPr/>
          <p:nvPr/>
        </p:nvSpPr>
        <p:spPr>
          <a:xfrm>
            <a:off x="1259640" y="-108360"/>
            <a:ext cx="226440" cy="226440"/>
          </a:xfrm>
          <a:prstGeom prst="rect">
            <a:avLst/>
          </a:prstGeom>
          <a:noFill/>
          <a:ln>
            <a:noFill/>
          </a:ln>
        </p:spPr>
        <p:style>
          <a:lnRef idx="0"/>
          <a:fillRef idx="0"/>
          <a:effectRef idx="0"/>
          <a:fontRef idx="minor"/>
        </p:style>
      </p:sp>
      <p:pic>
        <p:nvPicPr>
          <p:cNvPr id="665" name="Picture 8" descr=""/>
          <p:cNvPicPr/>
          <p:nvPr/>
        </p:nvPicPr>
        <p:blipFill>
          <a:blip r:embed="rId1"/>
          <a:stretch/>
        </p:blipFill>
        <p:spPr>
          <a:xfrm>
            <a:off x="542880" y="1149120"/>
            <a:ext cx="3591000" cy="29120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2CB5B8767C7745948A3559EF744C69" ma:contentTypeVersion="16" ma:contentTypeDescription="Create a new document." ma:contentTypeScope="" ma:versionID="13bfb9335e9d41120a072d0c146b9160">
  <xsd:schema xmlns:xsd="http://www.w3.org/2001/XMLSchema" xmlns:xs="http://www.w3.org/2001/XMLSchema" xmlns:p="http://schemas.microsoft.com/office/2006/metadata/properties" xmlns:ns2="c5a045cd-caed-4152-a4f5-04c1bd725e2d" xmlns:ns3="9ff2668b-3160-4a26-9ccd-5997767d9dca" targetNamespace="http://schemas.microsoft.com/office/2006/metadata/properties" ma:root="true" ma:fieldsID="001ada739aaf906c8402c8b8c3d4f2b8" ns2:_="" ns3:_="">
    <xsd:import namespace="c5a045cd-caed-4152-a4f5-04c1bd725e2d"/>
    <xsd:import namespace="9ff2668b-3160-4a26-9ccd-5997767d9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045cd-caed-4152-a4f5-04c1bd72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b08e0c-9838-438a-a46d-e871ec00c0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2668b-3160-4a26-9ccd-5997767d9d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060ac0-81dd-4fc1-be9b-d5868cbde091}" ma:internalName="TaxCatchAll" ma:showField="CatchAllData" ma:web="9ff2668b-3160-4a26-9ccd-5997767d9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045cd-caed-4152-a4f5-04c1bd725e2d">
      <Terms xmlns="http://schemas.microsoft.com/office/infopath/2007/PartnerControls"/>
    </lcf76f155ced4ddcb4097134ff3c332f>
    <TaxCatchAll xmlns="9ff2668b-3160-4a26-9ccd-5997767d9d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FCDEBF-F503-449C-9841-442F5DA01E04}"/>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30103</TotalTime>
  <Application>LibreOffice/6.3.2.2$Windows_X86_64 LibreOffice_project/98b30e735bda24bc04ab42594c85f7fd8be07b9c</Application>
  <Words>528</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creator>Diana</dc:creator>
  <dc:description/>
  <dc:language>en-US</dc:language>
  <cp:lastModifiedBy/>
  <cp:lastPrinted>2013-07-30T16:42:49Z</cp:lastPrinted>
  <dcterms:modified xsi:type="dcterms:W3CDTF">2022-07-26T18:06:41Z</dcterms:modified>
  <cp:revision>236</cp:revision>
  <dc:subject/>
  <dc:title>FileNewTemplate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0x010100AA2CB5B8767C7745948A3559EF744C69</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On-screen Show (16:9)</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y fmtid="{D5CDD505-2E9C-101B-9397-08002B2CF9AE}" pid="13" name="contentStatus">
    <vt:lpwstr>Draft</vt:lpwstr>
  </property>
</Properties>
</file>