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93455" r:id="rId4"/>
  </p:sldMasterIdLst>
  <p:notesMasterIdLst>
    <p:notesMasterId r:id="rId50"/>
  </p:notesMasterIdLst>
  <p:handoutMasterIdLst>
    <p:handoutMasterId r:id="rId51"/>
  </p:handoutMasterIdLst>
  <p:sldIdLst>
    <p:sldId id="296" r:id="rId5"/>
    <p:sldId id="675" r:id="rId6"/>
    <p:sldId id="477" r:id="rId7"/>
    <p:sldId id="299" r:id="rId8"/>
    <p:sldId id="305" r:id="rId9"/>
    <p:sldId id="676" r:id="rId10"/>
    <p:sldId id="677" r:id="rId11"/>
    <p:sldId id="679" r:id="rId12"/>
    <p:sldId id="694" r:id="rId13"/>
    <p:sldId id="696" r:id="rId14"/>
    <p:sldId id="715" r:id="rId15"/>
    <p:sldId id="697" r:id="rId16"/>
    <p:sldId id="716" r:id="rId17"/>
    <p:sldId id="698" r:id="rId18"/>
    <p:sldId id="717" r:id="rId19"/>
    <p:sldId id="687" r:id="rId20"/>
    <p:sldId id="685" r:id="rId21"/>
    <p:sldId id="713" r:id="rId22"/>
    <p:sldId id="689" r:id="rId23"/>
    <p:sldId id="690" r:id="rId24"/>
    <p:sldId id="691" r:id="rId25"/>
    <p:sldId id="692" r:id="rId26"/>
    <p:sldId id="710" r:id="rId27"/>
    <p:sldId id="711" r:id="rId28"/>
    <p:sldId id="707" r:id="rId29"/>
    <p:sldId id="712" r:id="rId30"/>
    <p:sldId id="693" r:id="rId31"/>
    <p:sldId id="708" r:id="rId32"/>
    <p:sldId id="709" r:id="rId33"/>
    <p:sldId id="699" r:id="rId34"/>
    <p:sldId id="686" r:id="rId35"/>
    <p:sldId id="706" r:id="rId36"/>
    <p:sldId id="700" r:id="rId37"/>
    <p:sldId id="714" r:id="rId38"/>
    <p:sldId id="701" r:id="rId39"/>
    <p:sldId id="702" r:id="rId40"/>
    <p:sldId id="703" r:id="rId41"/>
    <p:sldId id="705" r:id="rId42"/>
    <p:sldId id="704" r:id="rId43"/>
    <p:sldId id="681" r:id="rId44"/>
    <p:sldId id="680" r:id="rId45"/>
    <p:sldId id="301" r:id="rId46"/>
    <p:sldId id="683" r:id="rId47"/>
    <p:sldId id="684" r:id="rId48"/>
    <p:sldId id="678" r:id="rId4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71">
          <p15:clr>
            <a:srgbClr val="A4A3A4"/>
          </p15:clr>
        </p15:guide>
        <p15:guide id="2" orient="horz" pos="542">
          <p15:clr>
            <a:srgbClr val="A4A3A4"/>
          </p15:clr>
        </p15:guide>
        <p15:guide id="3" orient="horz" pos="3097">
          <p15:clr>
            <a:srgbClr val="A4A3A4"/>
          </p15:clr>
        </p15:guide>
        <p15:guide id="4" orient="horz" pos="1620">
          <p15:clr>
            <a:srgbClr val="A4A3A4"/>
          </p15:clr>
        </p15:guide>
        <p15:guide id="5" pos="2880">
          <p15:clr>
            <a:srgbClr val="A4A3A4"/>
          </p15:clr>
        </p15:guide>
        <p15:guide id="6" pos="282">
          <p15:clr>
            <a:srgbClr val="A4A3A4"/>
          </p15:clr>
        </p15:guide>
        <p15:guide id="7" pos="46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phen Schneiter" initials="SS" lastIdx="1" clrIdx="0">
    <p:extLst>
      <p:ext uri="{19B8F6BF-5375-455C-9EA6-DF929625EA0E}">
        <p15:presenceInfo xmlns="" xmlns:p15="http://schemas.microsoft.com/office/powerpoint/2012/main" userId="S-1-5-21-958819690-1208897837-285429281-317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69727B"/>
    <a:srgbClr val="57197C"/>
    <a:srgbClr val="004872"/>
    <a:srgbClr val="61A729"/>
    <a:srgbClr val="C88D00"/>
    <a:srgbClr val="C35B15"/>
    <a:srgbClr val="576068"/>
    <a:srgbClr val="A1A8CF"/>
    <a:srgbClr val="C5CBCF"/>
    <a:srgbClr val="36434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686" autoAdjust="0"/>
    <p:restoredTop sz="98113" autoAdjust="0"/>
  </p:normalViewPr>
  <p:slideViewPr>
    <p:cSldViewPr snapToGrid="0" snapToObjects="1">
      <p:cViewPr varScale="1">
        <p:scale>
          <a:sx n="98" d="100"/>
          <a:sy n="98" d="100"/>
        </p:scale>
        <p:origin x="-408" y="-90"/>
      </p:cViewPr>
      <p:guideLst>
        <p:guide orient="horz" pos="471"/>
        <p:guide orient="horz" pos="542"/>
        <p:guide orient="horz" pos="3097"/>
        <p:guide orient="horz" pos="1620"/>
        <p:guide pos="2880"/>
        <p:guide pos="282"/>
        <p:guide pos="4685"/>
      </p:guideLst>
    </p:cSldViewPr>
  </p:slideViewPr>
  <p:outlineViewPr>
    <p:cViewPr>
      <p:scale>
        <a:sx n="33" d="100"/>
        <a:sy n="33" d="100"/>
      </p:scale>
      <p:origin x="6" y="0"/>
    </p:cViewPr>
  </p:outlineViewPr>
  <p:notesTextViewPr>
    <p:cViewPr>
      <p:scale>
        <a:sx n="100" d="100"/>
        <a:sy n="100" d="100"/>
      </p:scale>
      <p:origin x="0" y="0"/>
    </p:cViewPr>
  </p:notesTextViewPr>
  <p:sorterViewPr>
    <p:cViewPr>
      <p:scale>
        <a:sx n="149" d="100"/>
        <a:sy n="149"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7BDD40-51E3-C044-8A4E-71AE04E456FB}" type="datetimeFigureOut">
              <a:rPr lang="en-US" smtClean="0"/>
              <a:pPr/>
              <a:t>6/2/2018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3181D4-786B-B641-9956-05A467911988}" type="slidenum">
              <a:rPr lang="en-US" smtClean="0"/>
              <a:pPr/>
              <a:t>‹#›</a:t>
            </a:fld>
            <a:endParaRPr lang="en-US"/>
          </a:p>
        </p:txBody>
      </p:sp>
    </p:spTree>
    <p:extLst>
      <p:ext uri="{BB962C8B-B14F-4D97-AF65-F5344CB8AC3E}">
        <p14:creationId xmlns="" xmlns:p14="http://schemas.microsoft.com/office/powerpoint/2010/main" val="17602934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6D2A1-6B58-7448-B776-7AA86404108F}" type="datetimeFigureOut">
              <a:rPr lang="en-US" smtClean="0"/>
              <a:pPr/>
              <a:t>6/2/2018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FEF117-9047-2140-B3F1-EEF431365C76}" type="slidenum">
              <a:rPr lang="en-US" smtClean="0"/>
              <a:pPr/>
              <a:t>‹#›</a:t>
            </a:fld>
            <a:endParaRPr lang="en-US"/>
          </a:p>
        </p:txBody>
      </p:sp>
    </p:spTree>
    <p:extLst>
      <p:ext uri="{BB962C8B-B14F-4D97-AF65-F5344CB8AC3E}">
        <p14:creationId xmlns="" xmlns:p14="http://schemas.microsoft.com/office/powerpoint/2010/main" val="6323854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117038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08176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B8B6144-CBEE-4E0A-9D32-5228FF5F1A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508429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9FEF117-9047-2140-B3F1-EEF431365C7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94698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f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2744617"/>
          </a:xfrm>
          <a:prstGeom prst="round2DiagRect">
            <a:avLst>
              <a:gd name="adj1" fmla="val 0"/>
              <a:gd name="adj2" fmla="val 14866"/>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200" y="3111504"/>
            <a:ext cx="8229600" cy="663217"/>
          </a:xfrm>
        </p:spPr>
        <p:txBody>
          <a:bodyPr lIns="0" rIns="0" anchor="b"/>
          <a:lstStyle>
            <a:lvl1pPr algn="l">
              <a:defRPr>
                <a:solidFill>
                  <a:srgbClr val="69727B"/>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no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6059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860829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0015"/>
            <a:ext cx="8229600" cy="449178"/>
          </a:xfrm>
        </p:spPr>
        <p:txBody>
          <a:bodyPr>
            <a:noAutofit/>
          </a:bodyPr>
          <a:lstStyle/>
          <a:p>
            <a:r>
              <a:rPr lang="en-US" dirty="0"/>
              <a:t>Click to edit Master title style</a:t>
            </a:r>
          </a:p>
        </p:txBody>
      </p:sp>
      <p:sp>
        <p:nvSpPr>
          <p:cNvPr id="3" name="Content Placeholder 2"/>
          <p:cNvSpPr>
            <a:spLocks noGrp="1"/>
          </p:cNvSpPr>
          <p:nvPr>
            <p:ph sz="half" idx="1"/>
          </p:nvPr>
        </p:nvSpPr>
        <p:spPr>
          <a:xfrm>
            <a:off x="457200" y="859632"/>
            <a:ext cx="8229599" cy="340518"/>
          </a:xfrm>
        </p:spPr>
        <p:txBody>
          <a:bodyPr>
            <a:noAutofit/>
          </a:bodyPr>
          <a:lstStyle>
            <a:lvl1pPr marL="0" indent="0">
              <a:spcBef>
                <a:spcPts val="600"/>
              </a:spcBef>
              <a:buNone/>
              <a:defRPr sz="1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57200" y="4309284"/>
            <a:ext cx="8229600" cy="345282"/>
          </a:xfrm>
        </p:spPr>
        <p:txBody>
          <a:bodyPr anchor="b" anchorCtr="0">
            <a:noAutofit/>
          </a:bodyPr>
          <a:lstStyle>
            <a:lvl1pPr marL="0" indent="0">
              <a:spcBef>
                <a:spcPts val="0"/>
              </a:spcBef>
              <a:buNone/>
              <a:defRPr sz="900"/>
            </a:lvl1pPr>
            <a:lvl2pPr marL="457200" indent="0">
              <a:buNone/>
              <a:defRPr sz="1000"/>
            </a:lvl2pPr>
            <a:lvl3pPr marL="914400" indent="0">
              <a:buNone/>
              <a:defRPr sz="1000"/>
            </a:lvl3pPr>
            <a:lvl4pPr marL="1371600" indent="0">
              <a:buNone/>
              <a:defRPr sz="1000"/>
            </a:lvl4pPr>
            <a:lvl5pPr marL="1828800" indent="0">
              <a:buNone/>
              <a:defRPr sz="1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3268172" y="4767263"/>
            <a:ext cx="515669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2430167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dirty="0"/>
          </a:p>
        </p:txBody>
      </p:sp>
      <p:sp>
        <p:nvSpPr>
          <p:cNvPr id="6" name="Slide Number Placeholder 5"/>
          <p:cNvSpPr txBox="1">
            <a:spLocks/>
          </p:cNvSpPr>
          <p:nvPr userDrawn="1"/>
        </p:nvSpPr>
        <p:spPr>
          <a:xfrm>
            <a:off x="2690915" y="4767263"/>
            <a:ext cx="5733949"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5" name="Picture 4"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13118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a:xfrm>
            <a:off x="457200" y="1200151"/>
            <a:ext cx="4255911" cy="339447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5" name="Slide Number Placeholder 5"/>
          <p:cNvSpPr txBox="1">
            <a:spLocks/>
          </p:cNvSpPr>
          <p:nvPr userDrawn="1"/>
        </p:nvSpPr>
        <p:spPr>
          <a:xfrm>
            <a:off x="2957341" y="4767263"/>
            <a:ext cx="5467522"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7" name="Picture Placeholder 6"/>
          <p:cNvSpPr>
            <a:spLocks noGrp="1"/>
          </p:cNvSpPr>
          <p:nvPr>
            <p:ph type="pic" sz="quarter" idx="13" hasCustomPrompt="1"/>
          </p:nvPr>
        </p:nvSpPr>
        <p:spPr>
          <a:xfrm>
            <a:off x="5187950" y="1200151"/>
            <a:ext cx="3498850" cy="3195461"/>
          </a:xfrm>
          <a:prstGeom prst="round1Rect">
            <a:avLst>
              <a:gd name="adj" fmla="val 18280"/>
            </a:avLst>
          </a:prstGeom>
        </p:spPr>
        <p:txBody>
          <a:bodyPr>
            <a:noAutofit/>
          </a:bodyPr>
          <a:lstStyle>
            <a:lvl1pPr marL="0" indent="0">
              <a:buNone/>
              <a:defRPr/>
            </a:lvl1pPr>
          </a:lstStyle>
          <a:p>
            <a:r>
              <a:rPr lang="en-US" dirty="0"/>
              <a:t>Click to insert picture</a:t>
            </a:r>
          </a:p>
        </p:txBody>
      </p:sp>
      <p:pic>
        <p:nvPicPr>
          <p:cNvPr id="9" name="Picture 8"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154989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708675" y="4767263"/>
            <a:ext cx="571618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615983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2">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664272" y="4767263"/>
            <a:ext cx="5760591"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4120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3">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57201" y="1237110"/>
            <a:ext cx="5945657" cy="3157199"/>
          </a:xfrm>
        </p:spPr>
        <p:txBody>
          <a:bodyPr>
            <a:no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insert picture</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Round Single Corner Rectangle 7"/>
          <p:cNvSpPr/>
          <p:nvPr userDrawn="1"/>
        </p:nvSpPr>
        <p:spPr>
          <a:xfrm>
            <a:off x="6402858" y="1238369"/>
            <a:ext cx="2283943" cy="3154680"/>
          </a:xfrm>
          <a:prstGeom prst="round1Rect">
            <a:avLst>
              <a:gd name="adj" fmla="val 3647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dirty="0">
              <a:solidFill>
                <a:schemeClr val="bg1"/>
              </a:solidFill>
            </a:endParaRPr>
          </a:p>
        </p:txBody>
      </p:sp>
      <p:sp>
        <p:nvSpPr>
          <p:cNvPr id="2" name="Title 1"/>
          <p:cNvSpPr>
            <a:spLocks noGrp="1"/>
          </p:cNvSpPr>
          <p:nvPr>
            <p:ph type="title"/>
          </p:nvPr>
        </p:nvSpPr>
        <p:spPr>
          <a:xfrm>
            <a:off x="457200" y="205740"/>
            <a:ext cx="8229600" cy="857250"/>
          </a:xfrm>
        </p:spPr>
        <p:txBody>
          <a:bodyPr vert="horz" lIns="0" tIns="45720" rIns="91440" bIns="45720" rtlCol="0" anchor="ctr">
            <a:noAutofit/>
          </a:bodyPr>
          <a:lstStyle>
            <a:lvl1pPr>
              <a:defRPr lang="en-US"/>
            </a:lvl1pPr>
          </a:lstStyle>
          <a:p>
            <a:pPr lvl="0"/>
            <a:r>
              <a:rPr lang="en-US" dirty="0"/>
              <a:t>Click to edit Master title style</a:t>
            </a:r>
          </a:p>
        </p:txBody>
      </p:sp>
      <p:sp>
        <p:nvSpPr>
          <p:cNvPr id="4" name="Text Placeholder 3"/>
          <p:cNvSpPr>
            <a:spLocks noGrp="1"/>
          </p:cNvSpPr>
          <p:nvPr>
            <p:ph type="body" sz="half" idx="2"/>
          </p:nvPr>
        </p:nvSpPr>
        <p:spPr>
          <a:xfrm>
            <a:off x="6553964" y="2398403"/>
            <a:ext cx="1990696" cy="1891374"/>
          </a:xfrm>
        </p:spPr>
        <p:txBody>
          <a:bodyPr>
            <a:noAutofit/>
          </a:bodyPr>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390240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3" name="Round Diagonal Corner Rectangle 2"/>
          <p:cNvSpPr/>
          <p:nvPr userDrawn="1"/>
        </p:nvSpPr>
        <p:spPr>
          <a:xfrm>
            <a:off x="457200" y="331611"/>
            <a:ext cx="8229600" cy="4430890"/>
          </a:xfrm>
          <a:prstGeom prst="round2DiagRect">
            <a:avLst>
              <a:gd name="adj1" fmla="val 0"/>
              <a:gd name="adj2" fmla="val 9418"/>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Tree>
    <p:extLst>
      <p:ext uri="{BB962C8B-B14F-4D97-AF65-F5344CB8AC3E}">
        <p14:creationId xmlns="" xmlns:p14="http://schemas.microsoft.com/office/powerpoint/2010/main" val="66745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24771"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2724771"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sp>
        <p:nvSpPr>
          <p:cNvPr id="7"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8"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10" name="Picture 9"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455618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0382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1807098" y="1862669"/>
            <a:ext cx="1896238" cy="1425498"/>
          </a:xfrm>
          <a:prstGeom prst="round2DiagRect">
            <a:avLst>
              <a:gd name="adj1" fmla="val 0"/>
              <a:gd name="adj2" fmla="val 14654"/>
            </a:avLst>
          </a:prstGeom>
          <a:solidFill>
            <a:schemeClr val="bg1">
              <a:lumMod val="85000"/>
            </a:schemeClr>
          </a:solidFill>
          <a:ln>
            <a:noFill/>
          </a:ln>
        </p:spPr>
        <p:txBody>
          <a:bodyPr/>
          <a:lstStyle>
            <a:lvl1pPr marL="0" indent="0">
              <a:buNone/>
              <a:defRPr/>
            </a:lvl1pPr>
          </a:lstStyle>
          <a:p>
            <a:r>
              <a:rPr lang="en-US" dirty="0"/>
              <a:t>Click to insert picture</a:t>
            </a:r>
          </a:p>
        </p:txBody>
      </p:sp>
      <p:sp>
        <p:nvSpPr>
          <p:cNvPr id="2" name="Title 1"/>
          <p:cNvSpPr>
            <a:spLocks noGrp="1"/>
          </p:cNvSpPr>
          <p:nvPr>
            <p:ph type="ctrTitle" hasCustomPrompt="1"/>
          </p:nvPr>
        </p:nvSpPr>
        <p:spPr>
          <a:xfrm>
            <a:off x="3854309" y="1882821"/>
            <a:ext cx="3694458" cy="300156"/>
          </a:xfrm>
        </p:spPr>
        <p:txBody>
          <a:bodyPr lIns="0" rIns="0" anchor="b">
            <a:noAutofit/>
          </a:bodyPr>
          <a:lstStyle>
            <a:lvl1pPr algn="l">
              <a:defRPr sz="1800">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3854309" y="2190032"/>
            <a:ext cx="3694459" cy="1098135"/>
          </a:xfrm>
        </p:spPr>
        <p:txBody>
          <a:bodyPr lIns="0" rIns="0">
            <a:noAutofit/>
          </a:bodyPr>
          <a:lstStyle>
            <a:lvl1pPr marL="0" indent="0" algn="l">
              <a:lnSpc>
                <a:spcPct val="100000"/>
              </a:lnSpc>
              <a:spcBef>
                <a:spcPts val="0"/>
              </a:spcBef>
              <a:buNone/>
              <a:defRPr sz="1200">
                <a:solidFill>
                  <a:srgbClr val="57606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6"/>
          <p:cNvSpPr>
            <a:spLocks noGrp="1"/>
          </p:cNvSpPr>
          <p:nvPr>
            <p:ph type="sldNum" sz="quarter" idx="12"/>
          </p:nvPr>
        </p:nvSpPr>
        <p:spPr>
          <a:xfrm>
            <a:off x="8424863" y="4767263"/>
            <a:ext cx="261937" cy="273844"/>
          </a:xfrm>
        </p:spPr>
        <p:txBody>
          <a:bodyPr>
            <a:noAutofit/>
          </a:bodyPr>
          <a:lstStyle/>
          <a:p>
            <a:fld id="{2066355A-084C-D24E-9AD2-7E4FC41EA627}" type="slidenum">
              <a:rPr lang="en-US" smtClean="0"/>
              <a:pPr/>
              <a:t>‹#›</a:t>
            </a:fld>
            <a:endParaRPr lang="en-US"/>
          </a:p>
        </p:txBody>
      </p:sp>
      <p:sp>
        <p:nvSpPr>
          <p:cNvPr id="7" name="Slide Number Placeholder 5"/>
          <p:cNvSpPr txBox="1">
            <a:spLocks/>
          </p:cNvSpPr>
          <p:nvPr userDrawn="1"/>
        </p:nvSpPr>
        <p:spPr>
          <a:xfrm>
            <a:off x="2326798" y="4767263"/>
            <a:ext cx="6098065"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sp>
        <p:nvSpPr>
          <p:cNvPr id="10" name="Title 1"/>
          <p:cNvSpPr txBox="1">
            <a:spLocks/>
          </p:cNvSpPr>
          <p:nvPr userDrawn="1"/>
        </p:nvSpPr>
        <p:spPr>
          <a:xfrm>
            <a:off x="457200" y="205979"/>
            <a:ext cx="8229600" cy="857250"/>
          </a:xfrm>
          <a:prstGeom prst="rect">
            <a:avLst/>
          </a:prstGeom>
        </p:spPr>
        <p:txBody>
          <a:bodyPr vert="horz" lIns="0" tIns="45720" rIns="91440" bIns="45720" rtlCol="0" anchor="ctr">
            <a:noAutofit/>
          </a:bodyPr>
          <a:lstStyle>
            <a:lvl1pPr algn="l" defTabSz="457200" rtl="0" eaLnBrk="1" latinLnBrk="0" hangingPunct="1">
              <a:spcBef>
                <a:spcPct val="0"/>
              </a:spcBef>
              <a:buNone/>
              <a:defRPr sz="2800" b="1" kern="1200">
                <a:solidFill>
                  <a:srgbClr val="69727B"/>
                </a:solidFill>
                <a:latin typeface="+mj-lt"/>
                <a:ea typeface="+mj-ea"/>
                <a:cs typeface="+mj-cs"/>
              </a:defRPr>
            </a:lvl1pPr>
          </a:lstStyle>
          <a:p>
            <a:r>
              <a:rPr lang="en-US" dirty="0"/>
              <a:t>For more information contact:</a:t>
            </a:r>
          </a:p>
        </p:txBody>
      </p:sp>
      <p:pic>
        <p:nvPicPr>
          <p:cNvPr id="11" name="Picture 10"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42016811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E2DF975-CA2A-4A7C-80AB-59DC8C8871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36A0299C-E15C-48E4-817E-93A47249E6BC}"/>
              </a:ext>
            </a:extLst>
          </p:cNvPr>
          <p:cNvSpPr>
            <a:spLocks noGrp="1"/>
          </p:cNvSpPr>
          <p:nvPr>
            <p:ph type="dt" sz="half" idx="10"/>
          </p:nvPr>
        </p:nvSpPr>
        <p:spPr/>
        <p:txBody>
          <a:bodyPr/>
          <a:lstStyle/>
          <a:p>
            <a:fld id="{718DF830-84EC-4541-9CE5-2E15E750B275}" type="datetimeFigureOut">
              <a:rPr lang="en-US" smtClean="0"/>
              <a:pPr/>
              <a:t>6/2/2018</a:t>
            </a:fld>
            <a:endParaRPr lang="en-US"/>
          </a:p>
        </p:txBody>
      </p:sp>
      <p:sp>
        <p:nvSpPr>
          <p:cNvPr id="4" name="Footer Placeholder 3">
            <a:extLst>
              <a:ext uri="{FF2B5EF4-FFF2-40B4-BE49-F238E27FC236}">
                <a16:creationId xmlns="" xmlns:a16="http://schemas.microsoft.com/office/drawing/2014/main" id="{0F1D58D1-219E-467B-A18B-3456CE4577A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0917EB4E-1FA8-425C-BCB3-92358950539A}"/>
              </a:ext>
            </a:extLst>
          </p:cNvPr>
          <p:cNvSpPr>
            <a:spLocks noGrp="1"/>
          </p:cNvSpPr>
          <p:nvPr>
            <p:ph type="sldNum" sz="quarter" idx="12"/>
          </p:nvPr>
        </p:nvSpPr>
        <p:spPr/>
        <p:txBody>
          <a:bodyPr/>
          <a:lstStyle/>
          <a:p>
            <a:fld id="{4C542ED4-BA0C-4A53-8626-146FF5567600}" type="slidenum">
              <a:rPr lang="en-US" smtClean="0"/>
              <a:pPr/>
              <a:t>‹#›</a:t>
            </a:fld>
            <a:endParaRPr lang="en-US"/>
          </a:p>
        </p:txBody>
      </p:sp>
    </p:spTree>
    <p:extLst>
      <p:ext uri="{BB962C8B-B14F-4D97-AF65-F5344CB8AC3E}">
        <p14:creationId xmlns="" xmlns:p14="http://schemas.microsoft.com/office/powerpoint/2010/main" val="2946344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Content Pag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p>
        </p:txBody>
      </p:sp>
      <p:sp>
        <p:nvSpPr>
          <p:cNvPr id="3" name="Content Placeholder 2"/>
          <p:cNvSpPr>
            <a:spLocks noGrp="1"/>
          </p:cNvSpPr>
          <p:nvPr>
            <p:ph idx="1"/>
          </p:nvPr>
        </p:nvSpPr>
        <p:spPr/>
        <p:txBody>
          <a:bodyPr>
            <a:noAutofit/>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6" name="Slide Number Placeholder 5"/>
          <p:cNvSpPr>
            <a:spLocks noGrp="1"/>
          </p:cNvSpPr>
          <p:nvPr>
            <p:ph type="sldNum" sz="quarter" idx="12"/>
          </p:nvPr>
        </p:nvSpPr>
        <p:spPr>
          <a:xfrm>
            <a:off x="8436858" y="4767263"/>
            <a:ext cx="249942" cy="273844"/>
          </a:xfrm>
        </p:spPr>
        <p:txBody>
          <a:bodyPr>
            <a:noAutofit/>
          </a:bodyPr>
          <a:lstStyle/>
          <a:p>
            <a:fld id="{2066355A-084C-D24E-9AD2-7E4FC41EA627}" type="slidenum">
              <a:rPr lang="en-US" smtClean="0"/>
              <a:pPr/>
              <a:t>‹#›</a:t>
            </a:fld>
            <a:endParaRPr lang="en-US" dirty="0"/>
          </a:p>
        </p:txBody>
      </p:sp>
      <p:sp>
        <p:nvSpPr>
          <p:cNvPr id="5" name="Slide Number Placeholder 5"/>
          <p:cNvSpPr txBox="1">
            <a:spLocks/>
          </p:cNvSpPr>
          <p:nvPr userDrawn="1"/>
        </p:nvSpPr>
        <p:spPr>
          <a:xfrm>
            <a:off x="3436910" y="4767263"/>
            <a:ext cx="4999948" cy="273844"/>
          </a:xfrm>
          <a:prstGeom prst="rect">
            <a:avLst/>
          </a:prstGeom>
        </p:spPr>
        <p:txBody>
          <a:bodyPr vert="horz" lIns="0" tIns="45720" rIns="0" bIns="45720" rtlCol="0" anchor="ctr">
            <a:noAutofit/>
          </a:bodyPr>
          <a:lstStyle>
            <a:defPPr>
              <a:defRPr lang="en-US"/>
            </a:defPPr>
            <a:lvl1pPr marL="0" algn="r" defTabSz="457200" rtl="0" eaLnBrk="1" latinLnBrk="0" hangingPunct="1">
              <a:defRPr sz="1050" kern="1200">
                <a:solidFill>
                  <a:srgbClr val="69727B"/>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tabLst/>
            </a:pPr>
            <a:r>
              <a:rPr lang="en-US" sz="900" dirty="0"/>
              <a:t>Copyright (c) 2018 CompTIA Properties, LLC. All Rights Reserved.  |  </a:t>
            </a:r>
            <a:r>
              <a:rPr lang="en-US" sz="900" dirty="0" err="1"/>
              <a:t>CompTIA.org</a:t>
            </a:r>
            <a:endParaRPr lang="en-US" sz="900" dirty="0"/>
          </a:p>
        </p:txBody>
      </p:sp>
      <p:pic>
        <p:nvPicPr>
          <p:cNvPr id="7" name="Picture 6"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964281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457200" y="332185"/>
            <a:ext cx="8229600" cy="2744390"/>
          </a:xfrm>
          <a:prstGeom prst="round2DiagRect">
            <a:avLst>
              <a:gd name="adj1" fmla="val 0"/>
              <a:gd name="adj2" fmla="val 14654"/>
            </a:avLst>
          </a:prstGeom>
        </p:spPr>
        <p:txBody>
          <a:bodyPr/>
          <a:lstStyle>
            <a:lvl1pPr marL="0" indent="0">
              <a:buNone/>
              <a:defRPr/>
            </a:lvl1pPr>
          </a:lstStyle>
          <a:p>
            <a:r>
              <a:rPr lang="en-US" dirty="0"/>
              <a:t>Click to insert picture</a:t>
            </a:r>
          </a:p>
        </p:txBody>
      </p:sp>
      <p:sp>
        <p:nvSpPr>
          <p:cNvPr id="2" name="Title 1"/>
          <p:cNvSpPr>
            <a:spLocks noGrp="1"/>
          </p:cNvSpPr>
          <p:nvPr>
            <p:ph type="ctrTitle"/>
          </p:nvPr>
        </p:nvSpPr>
        <p:spPr>
          <a:xfrm>
            <a:off x="457200" y="3111504"/>
            <a:ext cx="8229600" cy="663217"/>
          </a:xfrm>
        </p:spPr>
        <p:txBody>
          <a:bodyPr lIns="0" rIns="0" anchor="b">
            <a:noAutofit/>
          </a:bodyPr>
          <a:lstStyle>
            <a:lvl1pPr algn="l">
              <a:defRPr>
                <a:solidFill>
                  <a:srgbClr val="FF0000"/>
                </a:solidFill>
              </a:defRPr>
            </a:lvl1pPr>
          </a:lstStyle>
          <a:p>
            <a:r>
              <a:rPr lang="en-US" dirty="0"/>
              <a:t>Click to edit Master title style</a:t>
            </a:r>
          </a:p>
        </p:txBody>
      </p:sp>
      <p:sp>
        <p:nvSpPr>
          <p:cNvPr id="3" name="Subtitle 2"/>
          <p:cNvSpPr>
            <a:spLocks noGrp="1"/>
          </p:cNvSpPr>
          <p:nvPr>
            <p:ph type="subTitle" idx="1"/>
          </p:nvPr>
        </p:nvSpPr>
        <p:spPr>
          <a:xfrm>
            <a:off x="457200" y="3781776"/>
            <a:ext cx="6400800" cy="489656"/>
          </a:xfrm>
        </p:spPr>
        <p:txBody>
          <a:bodyPr lIns="0" rIns="0">
            <a:noAutofit/>
          </a:bodyPr>
          <a:lstStyle>
            <a:lvl1pPr marL="0" indent="0" algn="l">
              <a:buNone/>
              <a:defRPr sz="1600">
                <a:solidFill>
                  <a:srgbClr val="69727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500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No Image or Icon">
    <p:spTree>
      <p:nvGrpSpPr>
        <p:cNvPr id="1" name=""/>
        <p:cNvGrpSpPr/>
        <p:nvPr/>
      </p:nvGrpSpPr>
      <p:grpSpPr>
        <a:xfrm>
          <a:off x="0" y="0"/>
          <a:ext cx="0" cy="0"/>
          <a:chOff x="0" y="0"/>
          <a:chExt cx="0" cy="0"/>
        </a:xfrm>
      </p:grpSpPr>
      <p:sp>
        <p:nvSpPr>
          <p:cNvPr id="7" name="Round Diagonal Corner Rectangle 6"/>
          <p:cNvSpPr/>
          <p:nvPr userDrawn="1"/>
        </p:nvSpPr>
        <p:spPr>
          <a:xfrm>
            <a:off x="457200" y="331611"/>
            <a:ext cx="8229600" cy="3443110"/>
          </a:xfrm>
          <a:prstGeom prst="round2DiagRect">
            <a:avLst>
              <a:gd name="adj1" fmla="val 0"/>
              <a:gd name="adj2" fmla="val 1179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0366" y="1051278"/>
            <a:ext cx="7981244" cy="1100674"/>
          </a:xfrm>
        </p:spPr>
        <p:txBody>
          <a:bodyPr lIns="0" rIns="0" anchor="b">
            <a:noAutofit/>
          </a:bodyPr>
          <a:lstStyle>
            <a:lvl1pPr algn="l">
              <a:defRPr sz="360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650366" y="2159007"/>
            <a:ext cx="6207634" cy="489656"/>
          </a:xfrm>
        </p:spPr>
        <p:txBody>
          <a:bodyPr lIns="0" rIns="0">
            <a:noAutofit/>
          </a:bodyPr>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3697111" y="4369323"/>
            <a:ext cx="1684782" cy="360426"/>
          </a:xfrm>
          <a:prstGeom prst="rect">
            <a:avLst/>
          </a:prstGeom>
        </p:spPr>
      </p:pic>
    </p:spTree>
    <p:extLst>
      <p:ext uri="{BB962C8B-B14F-4D97-AF65-F5344CB8AC3E}">
        <p14:creationId xmlns="" xmlns:p14="http://schemas.microsoft.com/office/powerpoint/2010/main" val="3886893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Orang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dirty="0"/>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12239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Green">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181871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2033591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urple">
    <p:spTree>
      <p:nvGrpSpPr>
        <p:cNvPr id="1" name=""/>
        <p:cNvGrpSpPr/>
        <p:nvPr/>
      </p:nvGrpSpPr>
      <p:grpSpPr>
        <a:xfrm>
          <a:off x="0" y="0"/>
          <a:ext cx="0" cy="0"/>
          <a:chOff x="0" y="0"/>
          <a:chExt cx="0" cy="0"/>
        </a:xfrm>
      </p:grpSpPr>
      <p:sp>
        <p:nvSpPr>
          <p:cNvPr id="5" name="Round Diagonal Corner Rectangle 4"/>
          <p:cNvSpPr/>
          <p:nvPr userDrawn="1"/>
        </p:nvSpPr>
        <p:spPr>
          <a:xfrm>
            <a:off x="457200" y="331611"/>
            <a:ext cx="8229600" cy="4325056"/>
          </a:xfrm>
          <a:prstGeom prst="round2DiagRect">
            <a:avLst>
              <a:gd name="adj1" fmla="val 0"/>
              <a:gd name="adj2" fmla="val 9418"/>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55144"/>
            <a:ext cx="7772400" cy="1021556"/>
          </a:xfrm>
        </p:spPr>
        <p:txBody>
          <a:bodyPr anchor="ctr">
            <a:noAutofit/>
          </a:bodyPr>
          <a:lstStyle>
            <a:lvl1pPr algn="l">
              <a:defRPr sz="4000" b="1" cap="all">
                <a:solidFill>
                  <a:srgbClr val="FFFFFF"/>
                </a:solidFill>
              </a:defRPr>
            </a:lvl1pPr>
          </a:lstStyle>
          <a:p>
            <a:r>
              <a:rPr lang="en-US" dirty="0"/>
              <a:t>Click to edit Master title style</a:t>
            </a:r>
          </a:p>
        </p:txBody>
      </p:sp>
      <p:sp>
        <p:nvSpPr>
          <p:cNvPr id="3" name="Text Placeholder 2"/>
          <p:cNvSpPr>
            <a:spLocks noGrp="1"/>
          </p:cNvSpPr>
          <p:nvPr>
            <p:ph type="body" idx="1"/>
          </p:nvPr>
        </p:nvSpPr>
        <p:spPr>
          <a:xfrm>
            <a:off x="722313" y="2977443"/>
            <a:ext cx="7772400" cy="384175"/>
          </a:xfrm>
        </p:spPr>
        <p:txBody>
          <a:bodyPr anchor="b">
            <a:noAutofit/>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noAutofit/>
          </a:bodyPr>
          <a:lstStyle/>
          <a:p>
            <a:fld id="{91AF2B4D-6B12-4EDF-87BB-2B55CECB6611}" type="slidenum">
              <a:rPr lang="en-US" smtClean="0"/>
              <a:pPr/>
              <a:t>‹#›</a:t>
            </a:fld>
            <a:endParaRPr lang="en-US"/>
          </a:p>
        </p:txBody>
      </p:sp>
      <p:pic>
        <p:nvPicPr>
          <p:cNvPr id="8" name="Picture 7" descr="CompTIA_logo.wmf"/>
          <p:cNvPicPr>
            <a:picLocks noChangeAspect="1"/>
          </p:cNvPicPr>
          <p:nvPr userDrawn="1"/>
        </p:nvPicPr>
        <p:blipFill>
          <a:blip r:embed="rId2" cstate="email">
            <a:extLst>
              <a:ext uri="{28A0092B-C50C-407E-A947-70E740481C1C}">
                <a14:useLocalDpi xmlns="" xmlns:a14="http://schemas.microsoft.com/office/drawing/2010/main"/>
              </a:ext>
            </a:extLst>
          </a:blip>
          <a:stretch>
            <a:fillRect/>
          </a:stretch>
        </p:blipFill>
        <p:spPr>
          <a:xfrm>
            <a:off x="457200" y="4854045"/>
            <a:ext cx="612648" cy="131064"/>
          </a:xfrm>
          <a:prstGeom prst="rect">
            <a:avLst/>
          </a:prstGeom>
        </p:spPr>
      </p:pic>
    </p:spTree>
    <p:extLst>
      <p:ext uri="{BB962C8B-B14F-4D97-AF65-F5344CB8AC3E}">
        <p14:creationId xmlns="" xmlns:p14="http://schemas.microsoft.com/office/powerpoint/2010/main" val="3222121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4863" y="4767263"/>
            <a:ext cx="261937" cy="273844"/>
          </a:xfrm>
          <a:prstGeom prst="rect">
            <a:avLst/>
          </a:prstGeom>
        </p:spPr>
        <p:txBody>
          <a:bodyPr vert="horz" lIns="91440" tIns="45720" rIns="0" bIns="45720" rtlCol="0" anchor="ctr"/>
          <a:lstStyle>
            <a:lvl1pPr algn="r">
              <a:defRPr sz="900">
                <a:solidFill>
                  <a:srgbClr val="69727B"/>
                </a:solidFill>
              </a:defRPr>
            </a:lvl1pPr>
          </a:lstStyle>
          <a:p>
            <a:fld id="{2066355A-084C-D24E-9AD2-7E4FC41EA627}" type="slidenum">
              <a:rPr lang="en-US" smtClean="0"/>
              <a:pPr/>
              <a:t>‹#›</a:t>
            </a:fld>
            <a:endParaRPr lang="en-US" dirty="0"/>
          </a:p>
        </p:txBody>
      </p:sp>
      <p:cxnSp>
        <p:nvCxnSpPr>
          <p:cNvPr id="8" name="Straight Connector 7"/>
          <p:cNvCxnSpPr/>
          <p:nvPr userDrawn="1"/>
        </p:nvCxnSpPr>
        <p:spPr>
          <a:xfrm>
            <a:off x="457200" y="4767263"/>
            <a:ext cx="8229600" cy="0"/>
          </a:xfrm>
          <a:prstGeom prst="line">
            <a:avLst/>
          </a:prstGeom>
          <a:ln w="12700" cmpd="sng">
            <a:solidFill>
              <a:srgbClr val="69727B"/>
            </a:solidFill>
          </a:ln>
          <a:effectLst/>
        </p:spPr>
        <p:style>
          <a:lnRef idx="2">
            <a:schemeClr val="accent1"/>
          </a:lnRef>
          <a:fillRef idx="0">
            <a:schemeClr val="accent1"/>
          </a:fillRef>
          <a:effectRef idx="1">
            <a:schemeClr val="accent1"/>
          </a:effectRef>
          <a:fontRef idx="minor">
            <a:schemeClr val="tx1"/>
          </a:fontRef>
        </p:style>
      </p:cxnSp>
      <p:pic>
        <p:nvPicPr>
          <p:cNvPr id="5" name="Picture 4" descr="A close up of a sign&#10;&#10;Description generated with very high confidence">
            <a:extLst>
              <a:ext uri="{FF2B5EF4-FFF2-40B4-BE49-F238E27FC236}">
                <a16:creationId xmlns="" xmlns:a16="http://schemas.microsoft.com/office/drawing/2014/main" id="{A45AEBA5-269E-4070-869B-74F2C8FCF8C1}"/>
              </a:ext>
            </a:extLst>
          </p:cNvPr>
          <p:cNvPicPr>
            <a:picLocks noChangeAspect="1"/>
          </p:cNvPicPr>
          <p:nvPr userDrawn="1"/>
        </p:nvPicPr>
        <p:blipFill>
          <a:blip r:embed="rId23"/>
          <a:stretch>
            <a:fillRect/>
          </a:stretch>
        </p:blipFill>
        <p:spPr>
          <a:xfrm>
            <a:off x="8278589" y="140494"/>
            <a:ext cx="816422" cy="723679"/>
          </a:xfrm>
          <a:prstGeom prst="rect">
            <a:avLst/>
          </a:prstGeom>
        </p:spPr>
      </p:pic>
    </p:spTree>
    <p:extLst>
      <p:ext uri="{BB962C8B-B14F-4D97-AF65-F5344CB8AC3E}">
        <p14:creationId xmlns=""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79" r:id="rId3"/>
    <p:sldLayoutId id="2147493471" r:id="rId4"/>
    <p:sldLayoutId id="2147493472" r:id="rId5"/>
    <p:sldLayoutId id="2147493458" r:id="rId6"/>
    <p:sldLayoutId id="2147493467" r:id="rId7"/>
    <p:sldLayoutId id="2147493468" r:id="rId8"/>
    <p:sldLayoutId id="2147493469" r:id="rId9"/>
    <p:sldLayoutId id="2147493459" r:id="rId10"/>
    <p:sldLayoutId id="2147493474" r:id="rId11"/>
    <p:sldLayoutId id="2147493478" r:id="rId12"/>
    <p:sldLayoutId id="2147493480" r:id="rId13"/>
    <p:sldLayoutId id="2147493473" r:id="rId14"/>
    <p:sldLayoutId id="2147493464" r:id="rId15"/>
    <p:sldLayoutId id="2147493465" r:id="rId16"/>
    <p:sldLayoutId id="2147493466" r:id="rId17"/>
    <p:sldLayoutId id="2147493470" r:id="rId18"/>
    <p:sldLayoutId id="2147493475" r:id="rId19"/>
    <p:sldLayoutId id="2147493477" r:id="rId20"/>
    <p:sldLayoutId id="2147493481" r:id="rId21"/>
  </p:sldLayoutIdLst>
  <p:hf hdr="0" dt="0"/>
  <p:txStyles>
    <p:titleStyle>
      <a:lvl1pPr algn="l" defTabSz="457200" rtl="0" eaLnBrk="1" latinLnBrk="0" hangingPunct="1">
        <a:spcBef>
          <a:spcPct val="0"/>
        </a:spcBef>
        <a:buNone/>
        <a:defRPr sz="2800" b="1" kern="1200">
          <a:solidFill>
            <a:srgbClr val="FF0000"/>
          </a:solidFill>
          <a:latin typeface="+mj-lt"/>
          <a:ea typeface="+mj-ea"/>
          <a:cs typeface="+mj-cs"/>
        </a:defRPr>
      </a:lvl1pPr>
    </p:titleStyle>
    <p:body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mailto:jstanger@comptia.org" TargetMode="External"/><Relationship Id="rId7" Type="http://schemas.openxmlformats.org/officeDocument/2006/relationships/hyperlink" Target="mailto:lee@mcwhortertechnologies.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mailto:tkasem@comptia.org" TargetMode="External"/></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bit.ly/2wMU4nL" TargetMode="External"/><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defRPr/>
            </a:pPr>
            <a:fld id="{2066355A-084C-D24E-9AD2-7E4FC41EA627}" type="slidenum">
              <a:rPr lang="en-US" sz="675">
                <a:latin typeface="Calibri"/>
              </a:rPr>
              <a:pPr defTabSz="342900">
                <a:defRPr/>
              </a:pPr>
              <a:t>1</a:t>
            </a:fld>
            <a:endParaRPr lang="en-US" sz="675" dirty="0">
              <a:latin typeface="Calibri"/>
            </a:endParaRPr>
          </a:p>
        </p:txBody>
      </p:sp>
      <p:sp>
        <p:nvSpPr>
          <p:cNvPr id="5" name="Title 4"/>
          <p:cNvSpPr txBox="1">
            <a:spLocks noChangeArrowheads="1"/>
          </p:cNvSpPr>
          <p:nvPr/>
        </p:nvSpPr>
        <p:spPr>
          <a:xfrm>
            <a:off x="455551" y="3047062"/>
            <a:ext cx="5742134" cy="925493"/>
          </a:xfrm>
          <a:prstGeom prst="rect">
            <a:avLst/>
          </a:prstGeom>
          <a:ln/>
        </p:spPr>
        <p:txBody>
          <a:bodyPr vert="horz" lIns="0" tIns="34290" rIns="0" bIns="34290" rtlCol="0" anchor="b">
            <a:noAutofit/>
          </a:bodyPr>
          <a:lstStyle>
            <a:lvl1pPr algn="l" defTabSz="457200" rtl="0" eaLnBrk="1" latinLnBrk="0" hangingPunct="1">
              <a:spcBef>
                <a:spcPct val="0"/>
              </a:spcBef>
              <a:buNone/>
              <a:defRPr sz="2800" b="1" kern="1200" baseline="0">
                <a:solidFill>
                  <a:srgbClr val="ED1C24"/>
                </a:solidFill>
                <a:latin typeface="+mj-lt"/>
                <a:ea typeface="+mj-ea"/>
                <a:cs typeface="+mj-cs"/>
              </a:defRPr>
            </a:lvl1pPr>
          </a:lstStyle>
          <a:p>
            <a:pPr defTabSz="342900">
              <a:defRPr/>
            </a:pPr>
            <a:r>
              <a:rPr lang="en-US" altLang="zh-CN" sz="2100" dirty="0" err="1">
                <a:solidFill>
                  <a:srgbClr val="FF0000"/>
                </a:solidFill>
                <a:latin typeface="Calibri"/>
                <a:ea typeface="宋体" panose="02010600030101010101" pitchFamily="2" charset="-122"/>
              </a:rPr>
              <a:t>PenTest</a:t>
            </a:r>
            <a:r>
              <a:rPr lang="en-US" altLang="zh-CN" sz="2100" dirty="0">
                <a:solidFill>
                  <a:srgbClr val="FF0000"/>
                </a:solidFill>
                <a:latin typeface="Calibri"/>
                <a:ea typeface="宋体" panose="02010600030101010101" pitchFamily="2" charset="-122"/>
              </a:rPr>
              <a:t>+ TTT Session </a:t>
            </a:r>
            <a:r>
              <a:rPr lang="en-US" altLang="zh-CN" sz="2100" dirty="0" smtClean="0">
                <a:solidFill>
                  <a:srgbClr val="FF0000"/>
                </a:solidFill>
                <a:latin typeface="Calibri"/>
                <a:ea typeface="宋体" panose="02010600030101010101" pitchFamily="2" charset="-122"/>
              </a:rPr>
              <a:t>2: </a:t>
            </a:r>
            <a:r>
              <a:rPr lang="en-US" sz="2400" dirty="0" smtClean="0"/>
              <a:t>Planning and Scoping II</a:t>
            </a:r>
            <a:endParaRPr lang="en-US" altLang="zh-CN" sz="2100" dirty="0">
              <a:solidFill>
                <a:srgbClr val="FF0000"/>
              </a:solidFill>
              <a:latin typeface="Calibri"/>
              <a:ea typeface="宋体" panose="02010600030101010101" pitchFamily="2" charset="-122"/>
            </a:endParaRPr>
          </a:p>
        </p:txBody>
      </p:sp>
      <p:sp>
        <p:nvSpPr>
          <p:cNvPr id="6" name="Subtitle 5"/>
          <p:cNvSpPr txBox="1">
            <a:spLocks noChangeArrowheads="1"/>
          </p:cNvSpPr>
          <p:nvPr/>
        </p:nvSpPr>
        <p:spPr bwMode="auto">
          <a:xfrm>
            <a:off x="1150144" y="4261602"/>
            <a:ext cx="4800600" cy="223462"/>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sz="1200" dirty="0" smtClean="0"/>
              <a:t>05/31/2018</a:t>
            </a:r>
            <a:endParaRPr lang="en-US" altLang="zh-CN" sz="1200" dirty="0">
              <a:solidFill>
                <a:srgbClr val="69727B"/>
              </a:solidFill>
              <a:latin typeface="Calibri"/>
              <a:ea typeface="宋体" panose="02010600030101010101" pitchFamily="2" charset="-122"/>
            </a:endParaRPr>
          </a:p>
        </p:txBody>
      </p:sp>
      <p:pic>
        <p:nvPicPr>
          <p:cNvPr id="3" name="Picture 2"/>
          <p:cNvPicPr>
            <a:picLocks noChangeAspect="1"/>
          </p:cNvPicPr>
          <p:nvPr/>
        </p:nvPicPr>
        <p:blipFill rotWithShape="1">
          <a:blip r:embed="rId3" cstate="email">
            <a:extLst>
              <a:ext uri="{28A0092B-C50C-407E-A947-70E740481C1C}">
                <a14:useLocalDpi xmlns="" xmlns:a14="http://schemas.microsoft.com/office/drawing/2010/main" val="0"/>
              </a:ext>
            </a:extLst>
          </a:blip>
          <a:srcRect/>
          <a:stretch/>
        </p:blipFill>
        <p:spPr>
          <a:xfrm>
            <a:off x="6197685" y="4493314"/>
            <a:ext cx="233539" cy="197285"/>
          </a:xfrm>
          <a:prstGeom prst="rect">
            <a:avLst/>
          </a:prstGeom>
        </p:spPr>
      </p:pic>
      <p:sp>
        <p:nvSpPr>
          <p:cNvPr id="8" name="Subtitle 5"/>
          <p:cNvSpPr txBox="1">
            <a:spLocks noChangeArrowheads="1"/>
          </p:cNvSpPr>
          <p:nvPr/>
        </p:nvSpPr>
        <p:spPr bwMode="auto">
          <a:xfrm>
            <a:off x="6498435" y="4435494"/>
            <a:ext cx="2645565" cy="240743"/>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0" tIns="34290" rIns="0" bIns="34290" rtlCol="0">
            <a:noAutofit/>
          </a:bodyPr>
          <a:lstStyle>
            <a:lvl1pPr marL="225425" indent="-225425" algn="l" defTabSz="457200" rtl="0" eaLnBrk="1" latinLnBrk="0" hangingPunct="1">
              <a:spcBef>
                <a:spcPts val="1200"/>
              </a:spcBef>
              <a:buSzPct val="80000"/>
              <a:buFont typeface="Wingdings" charset="2"/>
              <a:buChar char="§"/>
              <a:defRPr sz="2000" kern="1200">
                <a:solidFill>
                  <a:srgbClr val="576068"/>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rgbClr val="576068"/>
                </a:solidFill>
                <a:latin typeface="+mn-lt"/>
                <a:ea typeface="+mn-ea"/>
                <a:cs typeface="+mn-cs"/>
              </a:defRPr>
            </a:lvl2pPr>
            <a:lvl3pPr marL="1081088" indent="-166688" algn="l" defTabSz="457200" rtl="0" eaLnBrk="1" latinLnBrk="0" hangingPunct="1">
              <a:spcBef>
                <a:spcPct val="20000"/>
              </a:spcBef>
              <a:buSzPct val="80000"/>
              <a:buFont typeface="Wingdings" charset="2"/>
              <a:buChar char="§"/>
              <a:defRPr sz="1600" kern="1200">
                <a:solidFill>
                  <a:srgbClr val="576068"/>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rgbClr val="576068"/>
                </a:solidFill>
                <a:latin typeface="+mn-lt"/>
                <a:ea typeface="+mn-ea"/>
                <a:cs typeface="+mn-cs"/>
              </a:defRPr>
            </a:lvl4pPr>
            <a:lvl5pPr marL="2003425" indent="-174625" algn="l" defTabSz="457200" rtl="0" eaLnBrk="1" latinLnBrk="0" hangingPunct="1">
              <a:spcBef>
                <a:spcPct val="20000"/>
              </a:spcBef>
              <a:buSzPct val="70000"/>
              <a:buFont typeface="Wingdings" charset="2"/>
              <a:buChar char="§"/>
              <a:defRPr sz="1400" kern="1200">
                <a:solidFill>
                  <a:srgbClr val="57606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342900">
              <a:spcBef>
                <a:spcPts val="900"/>
              </a:spcBef>
              <a:buNone/>
              <a:defRPr/>
            </a:pPr>
            <a:r>
              <a:rPr lang="en-US" altLang="zh-CN" sz="1200" dirty="0">
                <a:solidFill>
                  <a:srgbClr val="69727B"/>
                </a:solidFill>
                <a:latin typeface="Calibri"/>
                <a:ea typeface="宋体" panose="02010600030101010101" pitchFamily="2" charset="-122"/>
              </a:rPr>
              <a:t>@</a:t>
            </a:r>
            <a:r>
              <a:rPr lang="en-US" altLang="zh-CN" sz="1200" dirty="0" err="1">
                <a:solidFill>
                  <a:srgbClr val="69727B"/>
                </a:solidFill>
                <a:latin typeface="Calibri"/>
                <a:ea typeface="宋体" panose="02010600030101010101" pitchFamily="2" charset="-122"/>
              </a:rPr>
              <a:t>TeachCompTIA</a:t>
            </a:r>
            <a:r>
              <a:rPr lang="en-US" altLang="zh-CN" sz="1200" dirty="0">
                <a:solidFill>
                  <a:srgbClr val="69727B"/>
                </a:solidFill>
                <a:latin typeface="Calibri"/>
                <a:ea typeface="宋体" panose="02010600030101010101" pitchFamily="2" charset="-122"/>
              </a:rPr>
              <a:t>    #</a:t>
            </a:r>
            <a:r>
              <a:rPr lang="en-US" altLang="zh-CN" sz="1200" dirty="0" err="1">
                <a:solidFill>
                  <a:srgbClr val="69727B"/>
                </a:solidFill>
                <a:latin typeface="Calibri"/>
                <a:ea typeface="宋体" panose="02010600030101010101" pitchFamily="2" charset="-122"/>
              </a:rPr>
              <a:t>PenTestPlusTTT</a:t>
            </a:r>
            <a:endParaRPr lang="en-US" altLang="zh-CN" sz="1200" dirty="0">
              <a:solidFill>
                <a:srgbClr val="69727B"/>
              </a:solidFill>
              <a:latin typeface="Calibri"/>
              <a:ea typeface="宋体" panose="02010600030101010101" pitchFamily="2" charset="-122"/>
            </a:endParaRPr>
          </a:p>
        </p:txBody>
      </p:sp>
      <p:pic>
        <p:nvPicPr>
          <p:cNvPr id="9" name="Picture 8"/>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4258" y="809308"/>
            <a:ext cx="4136335" cy="1799306"/>
          </a:xfrm>
          <a:prstGeom prst="rect">
            <a:avLst/>
          </a:prstGeom>
        </p:spPr>
      </p:pic>
      <p:pic>
        <p:nvPicPr>
          <p:cNvPr id="10" name="Picture 9" descr="A close up of a sign&#10;&#10;Description generated with very high confidence">
            <a:extLst>
              <a:ext uri="{FF2B5EF4-FFF2-40B4-BE49-F238E27FC236}">
                <a16:creationId xmlns="" xmlns:a16="http://schemas.microsoft.com/office/drawing/2014/main" id="{3AEA45DC-1BF5-484F-B64D-614193D3168D}"/>
              </a:ext>
            </a:extLst>
          </p:cNvPr>
          <p:cNvPicPr>
            <a:picLocks noChangeAspect="1"/>
          </p:cNvPicPr>
          <p:nvPr/>
        </p:nvPicPr>
        <p:blipFill>
          <a:blip r:embed="rId5"/>
          <a:stretch>
            <a:fillRect/>
          </a:stretch>
        </p:blipFill>
        <p:spPr>
          <a:xfrm>
            <a:off x="5813171" y="2204473"/>
            <a:ext cx="2300879" cy="1912605"/>
          </a:xfrm>
          <a:prstGeom prst="rect">
            <a:avLst/>
          </a:prstGeom>
        </p:spPr>
      </p:pic>
    </p:spTree>
    <p:extLst>
      <p:ext uri="{BB962C8B-B14F-4D97-AF65-F5344CB8AC3E}">
        <p14:creationId xmlns="" xmlns:p14="http://schemas.microsoft.com/office/powerpoint/2010/main" val="14321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What does SOAP stand for?</a:t>
            </a:r>
            <a:endParaRPr lang="en-US" dirty="0"/>
          </a:p>
          <a:p>
            <a:pPr marL="0" indent="0">
              <a:buNone/>
            </a:pPr>
            <a:endParaRPr lang="en-US" dirty="0"/>
          </a:p>
          <a:p>
            <a:pPr marL="342900" indent="-342900">
              <a:buAutoNum type="alphaLcPeriod"/>
            </a:pPr>
            <a:r>
              <a:rPr lang="en-US" dirty="0" smtClean="0"/>
              <a:t>Standard Object Authentication Protocol </a:t>
            </a:r>
          </a:p>
          <a:p>
            <a:pPr marL="342900" indent="-342900">
              <a:buAutoNum type="alphaLcPeriod"/>
            </a:pPr>
            <a:r>
              <a:rPr lang="en-US" dirty="0" smtClean="0"/>
              <a:t>Simple Object Access Protocol </a:t>
            </a:r>
          </a:p>
          <a:p>
            <a:pPr marL="342900" indent="-342900">
              <a:buFont typeface="Wingdings" charset="2"/>
              <a:buAutoNum type="alphaLcPeriod"/>
            </a:pPr>
            <a:r>
              <a:rPr lang="en-US" dirty="0" smtClean="0"/>
              <a:t>Symmetric Object Access Protocol</a:t>
            </a:r>
          </a:p>
          <a:p>
            <a:pPr marL="342900" indent="-342900">
              <a:buAutoNum type="alphaLcPeriod"/>
            </a:pPr>
            <a:r>
              <a:rPr lang="en-US" dirty="0" smtClean="0"/>
              <a:t>Simple Object Authentication Protocol</a:t>
            </a:r>
          </a:p>
          <a:p>
            <a:pPr marL="342900" indent="-342900">
              <a:buAutoNum type="alphaLcPeriod"/>
            </a:pPr>
            <a:r>
              <a:rPr lang="en-US" dirty="0" smtClean="0"/>
              <a:t>Cleanliness </a:t>
            </a: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What does SOAP stand for?</a:t>
            </a:r>
            <a:endParaRPr lang="en-US" dirty="0"/>
          </a:p>
          <a:p>
            <a:pPr marL="0" indent="0">
              <a:buNone/>
            </a:pPr>
            <a:endParaRPr lang="en-US" dirty="0"/>
          </a:p>
          <a:p>
            <a:pPr marL="342900" indent="-342900">
              <a:buAutoNum type="alphaLcPeriod"/>
            </a:pPr>
            <a:r>
              <a:rPr lang="en-US" dirty="0" smtClean="0"/>
              <a:t>Standard Object Authentication Protocol </a:t>
            </a:r>
          </a:p>
          <a:p>
            <a:pPr marL="342900" indent="-342900">
              <a:buAutoNum type="alphaLcPeriod"/>
            </a:pPr>
            <a:r>
              <a:rPr lang="en-US" dirty="0" smtClean="0">
                <a:solidFill>
                  <a:schemeClr val="accent5">
                    <a:lumMod val="60000"/>
                    <a:lumOff val="40000"/>
                  </a:schemeClr>
                </a:solidFill>
              </a:rPr>
              <a:t>Simple Object Access Protocol </a:t>
            </a:r>
          </a:p>
          <a:p>
            <a:pPr marL="342900" indent="-342900">
              <a:buFont typeface="Wingdings" charset="2"/>
              <a:buAutoNum type="alphaLcPeriod"/>
            </a:pPr>
            <a:r>
              <a:rPr lang="en-US" dirty="0" smtClean="0"/>
              <a:t>Symmetric Object Access Protocol</a:t>
            </a:r>
          </a:p>
          <a:p>
            <a:pPr marL="342900" indent="-342900">
              <a:buAutoNum type="alphaLcPeriod"/>
            </a:pPr>
            <a:r>
              <a:rPr lang="en-US" dirty="0" smtClean="0"/>
              <a:t>Simple Object Authentication Protocol</a:t>
            </a:r>
          </a:p>
          <a:p>
            <a:pPr marL="342900" indent="-342900">
              <a:buAutoNum type="alphaLcPeriod"/>
            </a:pPr>
            <a:r>
              <a:rPr lang="en-US" dirty="0" smtClean="0"/>
              <a:t>Cleanliness </a:t>
            </a: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are critically important during planning and scoping?</a:t>
            </a:r>
          </a:p>
          <a:p>
            <a:pPr marL="342900" indent="-342900">
              <a:buFont typeface="Wingdings" charset="2"/>
              <a:buAutoNum type="alphaLcPeriod"/>
            </a:pPr>
            <a:r>
              <a:rPr lang="en-US" dirty="0" smtClean="0"/>
              <a:t>Understanding the target audience</a:t>
            </a:r>
          </a:p>
          <a:p>
            <a:pPr marL="342900" indent="-342900">
              <a:buFont typeface="Wingdings" charset="2"/>
              <a:buAutoNum type="alphaLcPeriod"/>
            </a:pPr>
            <a:r>
              <a:rPr lang="en-US" dirty="0" smtClean="0"/>
              <a:t>Obtaining proper signed authority</a:t>
            </a:r>
          </a:p>
          <a:p>
            <a:pPr marL="342900" indent="-342900">
              <a:buFont typeface="Wingdings" charset="2"/>
              <a:buAutoNum type="alphaLcPeriod"/>
            </a:pPr>
            <a:r>
              <a:rPr lang="en-US" dirty="0" smtClean="0"/>
              <a:t>Budget</a:t>
            </a:r>
          </a:p>
          <a:p>
            <a:pPr marL="342900" indent="-342900">
              <a:buAutoNum type="alphaLcPeriod"/>
            </a:pPr>
            <a:r>
              <a:rPr lang="en-US" dirty="0" smtClean="0"/>
              <a:t>Both A and B</a:t>
            </a:r>
          </a:p>
          <a:p>
            <a:pPr marL="342900" indent="-342900">
              <a:buAutoNum type="alphaLcPeriod"/>
            </a:pPr>
            <a:r>
              <a:rPr lang="en-US" dirty="0" smtClean="0"/>
              <a:t>Both A and C</a:t>
            </a:r>
          </a:p>
          <a:p>
            <a:pPr marL="342900" indent="-342900">
              <a:buAutoNum type="alphaLcPeriod"/>
            </a:pPr>
            <a:r>
              <a:rPr lang="en-US" dirty="0" smtClean="0"/>
              <a:t>All of the above</a:t>
            </a:r>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are critically important during planning and scoping?</a:t>
            </a:r>
          </a:p>
          <a:p>
            <a:pPr marL="342900" indent="-342900">
              <a:buFont typeface="Wingdings" charset="2"/>
              <a:buAutoNum type="alphaLcPeriod"/>
            </a:pPr>
            <a:r>
              <a:rPr lang="en-US" dirty="0" smtClean="0"/>
              <a:t>Understanding the target audience</a:t>
            </a:r>
          </a:p>
          <a:p>
            <a:pPr marL="342900" indent="-342900">
              <a:buFont typeface="Wingdings" charset="2"/>
              <a:buAutoNum type="alphaLcPeriod"/>
            </a:pPr>
            <a:r>
              <a:rPr lang="en-US" dirty="0" smtClean="0"/>
              <a:t>Obtaining proper signed authority</a:t>
            </a:r>
          </a:p>
          <a:p>
            <a:pPr marL="342900" indent="-342900">
              <a:buFont typeface="Wingdings" charset="2"/>
              <a:buAutoNum type="alphaLcPeriod"/>
            </a:pPr>
            <a:r>
              <a:rPr lang="en-US" dirty="0" smtClean="0"/>
              <a:t>Budget</a:t>
            </a:r>
          </a:p>
          <a:p>
            <a:pPr marL="342900" indent="-342900">
              <a:buAutoNum type="alphaLcPeriod"/>
            </a:pPr>
            <a:r>
              <a:rPr lang="en-US" dirty="0" smtClean="0"/>
              <a:t>Both A and B</a:t>
            </a:r>
          </a:p>
          <a:p>
            <a:pPr marL="342900" indent="-342900">
              <a:buAutoNum type="alphaLcPeriod"/>
            </a:pPr>
            <a:r>
              <a:rPr lang="en-US" dirty="0" smtClean="0"/>
              <a:t>Both A and C</a:t>
            </a:r>
          </a:p>
          <a:p>
            <a:pPr marL="342900" indent="-342900">
              <a:buAutoNum type="alphaLcPeriod"/>
            </a:pPr>
            <a:r>
              <a:rPr lang="en-US" dirty="0" smtClean="0">
                <a:solidFill>
                  <a:schemeClr val="accent5">
                    <a:lumMod val="60000"/>
                    <a:lumOff val="40000"/>
                  </a:schemeClr>
                </a:solidFill>
              </a:rPr>
              <a:t>All of the above</a:t>
            </a:r>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is NOT an example of a support resource?</a:t>
            </a:r>
            <a:endParaRPr lang="en-US" dirty="0"/>
          </a:p>
          <a:p>
            <a:pPr marL="0" indent="0">
              <a:buNone/>
            </a:pPr>
            <a:endParaRPr lang="en-US" dirty="0"/>
          </a:p>
          <a:p>
            <a:pPr marL="342900" indent="-342900">
              <a:buAutoNum type="alphaLcPeriod"/>
            </a:pPr>
            <a:r>
              <a:rPr lang="en-US" dirty="0" smtClean="0"/>
              <a:t>SOAP project file</a:t>
            </a:r>
          </a:p>
          <a:p>
            <a:pPr marL="342900" indent="-342900">
              <a:buAutoNum type="alphaLcPeriod"/>
            </a:pPr>
            <a:r>
              <a:rPr lang="en-US" dirty="0" smtClean="0"/>
              <a:t>Company Internal Employee Phone List</a:t>
            </a:r>
          </a:p>
          <a:p>
            <a:pPr marL="342900" indent="-342900">
              <a:buFont typeface="Wingdings" charset="2"/>
              <a:buAutoNum type="alphaLcPeriod"/>
            </a:pPr>
            <a:r>
              <a:rPr lang="en-US" dirty="0" smtClean="0"/>
              <a:t>Network topology diagram</a:t>
            </a:r>
          </a:p>
          <a:p>
            <a:pPr marL="342900" indent="-342900">
              <a:buAutoNum type="alphaLcPeriod"/>
            </a:pPr>
            <a:r>
              <a:rPr lang="en-US" dirty="0" smtClean="0"/>
              <a:t>Web application parameters</a:t>
            </a:r>
          </a:p>
          <a:p>
            <a:pPr marL="342900" indent="-342900">
              <a:buAutoNum type="alphaLcPeriod"/>
            </a:pPr>
            <a:r>
              <a:rPr lang="en-US" dirty="0" smtClean="0"/>
              <a:t>3</a:t>
            </a:r>
            <a:r>
              <a:rPr lang="en-US" baseline="30000" dirty="0" smtClean="0"/>
              <a:t>rd</a:t>
            </a:r>
            <a:r>
              <a:rPr lang="en-US" dirty="0" smtClean="0"/>
              <a:t> party software library documentation</a:t>
            </a: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14</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smtClean="0"/>
              <a:t>POLL – ANSWER SLIDE</a:t>
            </a:r>
            <a:endParaRPr lang="en-US" dirty="0"/>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Which of the following is NOT an example of a support resource?</a:t>
            </a:r>
          </a:p>
          <a:p>
            <a:pPr marL="0" indent="0">
              <a:buNone/>
            </a:pPr>
            <a:r>
              <a:rPr lang="en-US" dirty="0" smtClean="0"/>
              <a:t>(Note: Only because not mentioned in Exam objectives…</a:t>
            </a:r>
            <a:r>
              <a:rPr lang="en-US" dirty="0"/>
              <a:t>)</a:t>
            </a:r>
          </a:p>
          <a:p>
            <a:pPr marL="342900" indent="-342900">
              <a:buAutoNum type="alphaLcPeriod"/>
            </a:pPr>
            <a:r>
              <a:rPr lang="en-US" dirty="0" smtClean="0"/>
              <a:t>SOAP project file</a:t>
            </a:r>
          </a:p>
          <a:p>
            <a:pPr marL="342900" indent="-342900">
              <a:buAutoNum type="alphaLcPeriod"/>
            </a:pPr>
            <a:r>
              <a:rPr lang="en-US" dirty="0" smtClean="0">
                <a:solidFill>
                  <a:schemeClr val="accent5">
                    <a:lumMod val="60000"/>
                    <a:lumOff val="40000"/>
                  </a:schemeClr>
                </a:solidFill>
              </a:rPr>
              <a:t>Company Internal Employee Phone List</a:t>
            </a:r>
          </a:p>
          <a:p>
            <a:pPr marL="342900" indent="-342900">
              <a:buFont typeface="Wingdings" charset="2"/>
              <a:buAutoNum type="alphaLcPeriod"/>
            </a:pPr>
            <a:r>
              <a:rPr lang="en-US" dirty="0" smtClean="0"/>
              <a:t>Network topology diagram</a:t>
            </a:r>
          </a:p>
          <a:p>
            <a:pPr marL="342900" indent="-342900">
              <a:buAutoNum type="alphaLcPeriod"/>
            </a:pPr>
            <a:r>
              <a:rPr lang="en-US" dirty="0" smtClean="0"/>
              <a:t>Web application parameters</a:t>
            </a:r>
          </a:p>
          <a:p>
            <a:pPr marL="342900" indent="-342900">
              <a:buAutoNum type="alphaLcPeriod"/>
            </a:pPr>
            <a:r>
              <a:rPr lang="en-US" dirty="0" smtClean="0"/>
              <a:t>3</a:t>
            </a:r>
            <a:r>
              <a:rPr lang="en-US" baseline="30000" dirty="0" smtClean="0"/>
              <a:t>rd</a:t>
            </a:r>
            <a:r>
              <a:rPr lang="en-US" dirty="0" smtClean="0"/>
              <a:t> party software library documentation</a:t>
            </a: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15</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Guidelines</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Be sure that you understand the target audience.</a:t>
            </a:r>
          </a:p>
          <a:p>
            <a:r>
              <a:rPr lang="en-US" dirty="0" smtClean="0"/>
              <a:t>Identify the resources and requirements that will govern and facilitate the pen test engagement.</a:t>
            </a:r>
          </a:p>
          <a:p>
            <a:r>
              <a:rPr lang="en-US" dirty="0" smtClean="0"/>
              <a:t>Determine any budget restrictions that might affect the engagement.</a:t>
            </a:r>
          </a:p>
          <a:p>
            <a:r>
              <a:rPr lang="en-US" dirty="0" smtClean="0"/>
              <a:t>Document any technical constraints that will affect the engagement.</a:t>
            </a:r>
          </a:p>
          <a:p>
            <a:r>
              <a:rPr lang="en-US" dirty="0" smtClean="0"/>
              <a:t>Clearly define the rules of engagement.</a:t>
            </a:r>
          </a:p>
          <a:p>
            <a:r>
              <a:rPr lang="en-US" dirty="0" smtClean="0"/>
              <a:t>Develop impact analysis and remediation timelines.</a:t>
            </a:r>
          </a:p>
          <a:p>
            <a:r>
              <a:rPr lang="en-US" dirty="0" smtClean="0"/>
              <a:t>Identify any disclaimers that will affect the engagement.</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17</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146050" y="1584008"/>
            <a:ext cx="8850313" cy="31623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Types of assessment</a:t>
            </a:r>
          </a:p>
          <a:p>
            <a:pPr lvl="1"/>
            <a:r>
              <a:rPr lang="en-US" dirty="0" smtClean="0"/>
              <a:t>Goals-based/objectives-based</a:t>
            </a:r>
          </a:p>
          <a:p>
            <a:pPr lvl="2"/>
            <a:r>
              <a:rPr lang="en-US" dirty="0" smtClean="0"/>
              <a:t>In a Goals-based test, the goals are defined before the assessment begins and the tester works to achieve the goals. Once a goal is achieved, the penetration testers should determine how many unique ways the goal can be achieved.</a:t>
            </a:r>
          </a:p>
          <a:p>
            <a:pPr lvl="2"/>
            <a:r>
              <a:rPr lang="en-US" dirty="0" smtClean="0"/>
              <a:t>Objective-based penetration testing approaches a pen test from all angles to ensure that information remains secure. This type of testing more accurately simulates the attacks launched by a hacker.</a:t>
            </a:r>
          </a:p>
          <a:p>
            <a:pPr lvl="1"/>
            <a:r>
              <a:rPr lang="en-US" dirty="0" smtClean="0"/>
              <a:t>Compliance-based</a:t>
            </a:r>
          </a:p>
          <a:p>
            <a:pPr lvl="2"/>
            <a:r>
              <a:rPr lang="en-US" dirty="0" smtClean="0"/>
              <a:t>A risk-based compliance monitoring program of testing / PCI DSS for example.</a:t>
            </a:r>
          </a:p>
          <a:p>
            <a:pPr lvl="1"/>
            <a:r>
              <a:rPr lang="en-US" dirty="0" smtClean="0"/>
              <a:t>Red team</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18</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Special scoping considerations</a:t>
            </a:r>
          </a:p>
          <a:p>
            <a:pPr lvl="1"/>
            <a:r>
              <a:rPr lang="en-US" dirty="0" smtClean="0"/>
              <a:t>Premerger</a:t>
            </a:r>
          </a:p>
          <a:p>
            <a:pPr lvl="2"/>
            <a:r>
              <a:rPr lang="en-US" dirty="0" smtClean="0"/>
              <a:t>A merger is a statutory combination of two or more corporations by the transfer of their properties in to one surviving corporation.  Often times before a merger is completed, pen testing can be part of the due diligence.</a:t>
            </a:r>
          </a:p>
          <a:p>
            <a:pPr lvl="1"/>
            <a:r>
              <a:rPr lang="en-US" dirty="0" smtClean="0"/>
              <a:t>Supply chain</a:t>
            </a:r>
          </a:p>
          <a:p>
            <a:pPr lvl="2"/>
            <a:r>
              <a:rPr lang="en-US" dirty="0" smtClean="0"/>
              <a:t>Supply chain cyber security refers to efforts to enhance cyber security within the supply chain. Typical supply chain cyber security activities for minimizing risks include buying only from trusted vendors, disconnecting critical machines from outside networks, and educating users on the threats and protective measures.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19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ＭＳ Ｐゴシック" charset="0"/>
                <a:cs typeface="ＭＳ Ｐゴシック" charset="0"/>
              </a:rPr>
              <a:t>Housekeeping</a:t>
            </a:r>
            <a:endParaRPr lang="en-US" dirty="0"/>
          </a:p>
        </p:txBody>
      </p:sp>
      <p:grpSp>
        <p:nvGrpSpPr>
          <p:cNvPr id="19" name="Group 18"/>
          <p:cNvGrpSpPr/>
          <p:nvPr/>
        </p:nvGrpSpPr>
        <p:grpSpPr>
          <a:xfrm>
            <a:off x="1582506" y="1709136"/>
            <a:ext cx="733423" cy="505888"/>
            <a:chOff x="572648" y="1396987"/>
            <a:chExt cx="1303862" cy="899356"/>
          </a:xfrm>
        </p:grpSpPr>
        <p:sp>
          <p:nvSpPr>
            <p:cNvPr id="10" name="Round Diagonal Corner Rectangle 9"/>
            <p:cNvSpPr/>
            <p:nvPr/>
          </p:nvSpPr>
          <p:spPr>
            <a:xfrm>
              <a:off x="572648" y="1466726"/>
              <a:ext cx="1303862" cy="829617"/>
            </a:xfrm>
            <a:prstGeom prst="round2Diag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6" name="Picture 13"/>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bwMode="auto">
            <a:xfrm>
              <a:off x="754940" y="1396987"/>
              <a:ext cx="927100" cy="871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7" name="Group 16"/>
          <p:cNvGrpSpPr/>
          <p:nvPr/>
        </p:nvGrpSpPr>
        <p:grpSpPr>
          <a:xfrm>
            <a:off x="1582506" y="3423040"/>
            <a:ext cx="733423" cy="466660"/>
            <a:chOff x="572648" y="3479705"/>
            <a:chExt cx="1303862" cy="829617"/>
          </a:xfrm>
        </p:grpSpPr>
        <p:sp>
          <p:nvSpPr>
            <p:cNvPr id="12" name="Round Diagonal Corner Rectangle 11"/>
            <p:cNvSpPr/>
            <p:nvPr/>
          </p:nvSpPr>
          <p:spPr>
            <a:xfrm>
              <a:off x="572648" y="3479705"/>
              <a:ext cx="1303862" cy="829617"/>
            </a:xfrm>
            <a:prstGeom prst="round2Diag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7" name="Picture 16"/>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bwMode="auto">
            <a:xfrm>
              <a:off x="766690" y="3518974"/>
              <a:ext cx="852034" cy="790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8" name="Group 17"/>
          <p:cNvGrpSpPr/>
          <p:nvPr/>
        </p:nvGrpSpPr>
        <p:grpSpPr>
          <a:xfrm>
            <a:off x="1582506" y="2617790"/>
            <a:ext cx="733423" cy="474627"/>
            <a:chOff x="572648" y="2498532"/>
            <a:chExt cx="1303862" cy="843781"/>
          </a:xfrm>
        </p:grpSpPr>
        <p:sp>
          <p:nvSpPr>
            <p:cNvPr id="11" name="Round Diagonal Corner Rectangle 10"/>
            <p:cNvSpPr/>
            <p:nvPr/>
          </p:nvSpPr>
          <p:spPr>
            <a:xfrm>
              <a:off x="572648" y="2498532"/>
              <a:ext cx="1303862" cy="829617"/>
            </a:xfrm>
            <a:prstGeom prst="round2Diag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defTabSz="342900">
                <a:defRPr/>
              </a:pPr>
              <a:endParaRPr lang="en-US" sz="1013" dirty="0">
                <a:solidFill>
                  <a:prstClr val="white"/>
                </a:solidFill>
                <a:latin typeface="Calibri"/>
              </a:endParaRPr>
            </a:p>
          </p:txBody>
        </p:sp>
        <p:pic>
          <p:nvPicPr>
            <p:cNvPr id="14" name="Picture 16"/>
            <p:cNvPicPr>
              <a:picLocks noChangeAspect="1"/>
            </p:cNvPicPr>
            <p:nvPr/>
          </p:nvPicPr>
          <p:blipFill>
            <a:blip r:embed="rId5" cstate="email">
              <a:extLst>
                <a:ext uri="{28A0092B-C50C-407E-A947-70E740481C1C}">
                  <a14:useLocalDpi xmlns="" xmlns:a14="http://schemas.microsoft.com/office/drawing/2010/main" val="0"/>
                </a:ext>
              </a:extLst>
            </a:blip>
            <a:stretch>
              <a:fillRect/>
            </a:stretch>
          </p:blipFill>
          <p:spPr bwMode="auto">
            <a:xfrm>
              <a:off x="754940" y="2498532"/>
              <a:ext cx="909638" cy="8437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8" name="Rectangle 7"/>
          <p:cNvSpPr/>
          <p:nvPr/>
        </p:nvSpPr>
        <p:spPr>
          <a:xfrm>
            <a:off x="2448175" y="2531459"/>
            <a:ext cx="5022470" cy="715581"/>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Recording will be distributed within two hours. Slides and homework can be downloaded from the resource widget.  You are able to do this via the recording as well.</a:t>
            </a:r>
          </a:p>
        </p:txBody>
      </p:sp>
      <p:sp>
        <p:nvSpPr>
          <p:cNvPr id="9" name="Rectangle 8"/>
          <p:cNvSpPr/>
          <p:nvPr/>
        </p:nvSpPr>
        <p:spPr>
          <a:xfrm>
            <a:off x="2448175" y="3404952"/>
            <a:ext cx="5022470" cy="507831"/>
          </a:xfrm>
          <a:prstGeom prst="rect">
            <a:avLst/>
          </a:prstGeom>
        </p:spPr>
        <p:txBody>
          <a:bodyPr wrap="square">
            <a:spAutoFit/>
          </a:bodyPr>
          <a:lstStyle/>
          <a:p>
            <a:pPr marL="160731" indent="-160731" defTabSz="342900">
              <a:spcBef>
                <a:spcPct val="20000"/>
              </a:spcBef>
              <a:buClr>
                <a:srgbClr val="FF0000"/>
              </a:buClr>
              <a:buFont typeface="Arial" panose="020B0604020202020204" pitchFamily="34" charset="0"/>
              <a:buChar char="•"/>
              <a:defRPr/>
            </a:pPr>
            <a:r>
              <a:rPr lang="en-US" sz="1350" dirty="0">
                <a:solidFill>
                  <a:srgbClr val="69727B"/>
                </a:solidFill>
                <a:latin typeface="Calibri"/>
              </a:rPr>
              <a:t>Submit questions via the Q&amp;A. The questions will be answered as submitted throughout the sessions.</a:t>
            </a:r>
          </a:p>
        </p:txBody>
      </p:sp>
      <p:sp>
        <p:nvSpPr>
          <p:cNvPr id="21" name="Rectangle 20"/>
          <p:cNvSpPr/>
          <p:nvPr/>
        </p:nvSpPr>
        <p:spPr>
          <a:xfrm>
            <a:off x="2448175" y="1709135"/>
            <a:ext cx="5022470" cy="1006429"/>
          </a:xfrm>
          <a:prstGeom prst="rect">
            <a:avLst/>
          </a:prstGeom>
        </p:spPr>
        <p:txBody>
          <a:bodyPr wrap="square">
            <a:spAutoFit/>
          </a:bodyPr>
          <a:lstStyle/>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Unmute your speakers.</a:t>
            </a:r>
          </a:p>
          <a:p>
            <a:pPr marL="16073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Use Chrome if you have issues</a:t>
            </a:r>
          </a:p>
          <a:p>
            <a:pPr marL="503631" lvl="1" indent="-160731" defTabSz="256277">
              <a:spcBef>
                <a:spcPct val="20000"/>
              </a:spcBef>
              <a:buClr>
                <a:srgbClr val="FF0000"/>
              </a:buClr>
              <a:buFont typeface="Arial" panose="020B0604020202020204" pitchFamily="34" charset="0"/>
              <a:buChar char="•"/>
              <a:defRPr/>
            </a:pPr>
            <a:r>
              <a:rPr lang="en-US" sz="1350" dirty="0">
                <a:solidFill>
                  <a:srgbClr val="69727B"/>
                </a:solidFill>
                <a:latin typeface="Calibri"/>
                <a:cs typeface="Arial" charset="0"/>
              </a:rPr>
              <a:t>Enable Flash: Chrome://settings/content flash settings enabled</a:t>
            </a:r>
          </a:p>
        </p:txBody>
      </p:sp>
    </p:spTree>
    <p:extLst>
      <p:ext uri="{BB962C8B-B14F-4D97-AF65-F5344CB8AC3E}">
        <p14:creationId xmlns="" xmlns:p14="http://schemas.microsoft.com/office/powerpoint/2010/main" val="1345008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Target selection</a:t>
            </a:r>
          </a:p>
          <a:p>
            <a:pPr lvl="1"/>
            <a:r>
              <a:rPr lang="en-US" dirty="0" smtClean="0"/>
              <a:t>Targets</a:t>
            </a:r>
          </a:p>
          <a:p>
            <a:pPr lvl="2"/>
            <a:r>
              <a:rPr lang="en-US" dirty="0" smtClean="0"/>
              <a:t>Internal – Think inside the firewall targets</a:t>
            </a:r>
          </a:p>
          <a:p>
            <a:pPr lvl="3"/>
            <a:r>
              <a:rPr lang="en-US" dirty="0" smtClean="0"/>
              <a:t>On-site vs. off-site</a:t>
            </a:r>
          </a:p>
          <a:p>
            <a:pPr lvl="2"/>
            <a:r>
              <a:rPr lang="en-US" dirty="0" smtClean="0"/>
              <a:t>External – Publically facing targets</a:t>
            </a:r>
          </a:p>
          <a:p>
            <a:pPr lvl="2"/>
            <a:r>
              <a:rPr lang="en-US" dirty="0" smtClean="0"/>
              <a:t>First-party vs. third-party hosted – Company hosted vs. others such as AWS, etc.</a:t>
            </a:r>
          </a:p>
          <a:p>
            <a:pPr lvl="2"/>
            <a:r>
              <a:rPr lang="en-US" dirty="0" smtClean="0"/>
              <a:t>Physical – Will we test physical layer?</a:t>
            </a:r>
          </a:p>
          <a:p>
            <a:pPr lvl="2"/>
            <a:r>
              <a:rPr lang="en-US" dirty="0" smtClean="0"/>
              <a:t>Users – Social Engineering?</a:t>
            </a:r>
          </a:p>
          <a:p>
            <a:pPr lvl="2"/>
            <a:r>
              <a:rPr lang="en-US" dirty="0" smtClean="0"/>
              <a:t>SSIDs (service set identifier) - Wireless</a:t>
            </a:r>
          </a:p>
          <a:p>
            <a:pPr lvl="2"/>
            <a:r>
              <a:rPr lang="en-US" dirty="0" smtClean="0"/>
              <a:t>Applications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20</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Considerations</a:t>
            </a:r>
          </a:p>
          <a:p>
            <a:pPr lvl="1"/>
            <a:r>
              <a:rPr lang="en-US" dirty="0" smtClean="0"/>
              <a:t>White-listed vs. black-listed</a:t>
            </a:r>
          </a:p>
          <a:p>
            <a:pPr lvl="1"/>
            <a:r>
              <a:rPr lang="en-US" dirty="0" smtClean="0"/>
              <a:t>Security exceptions</a:t>
            </a:r>
          </a:p>
          <a:p>
            <a:pPr lvl="2"/>
            <a:r>
              <a:rPr lang="en-US" dirty="0" smtClean="0"/>
              <a:t>IPS (Intrusion Prevention System)/WAF (Web application firewall) white-list</a:t>
            </a:r>
          </a:p>
          <a:p>
            <a:pPr lvl="2"/>
            <a:r>
              <a:rPr lang="en-US" dirty="0" smtClean="0"/>
              <a:t>NAC (Network Access Control)</a:t>
            </a:r>
          </a:p>
          <a:p>
            <a:pPr lvl="2"/>
            <a:r>
              <a:rPr lang="en-US" dirty="0" smtClean="0"/>
              <a:t>Certificate pinning</a:t>
            </a:r>
          </a:p>
          <a:p>
            <a:pPr lvl="3"/>
            <a:r>
              <a:rPr lang="en-US" dirty="0" smtClean="0"/>
              <a:t>With certificate pinning, when you first visit a site, your browser takes note of a fingerprint of the site’s </a:t>
            </a:r>
            <a:r>
              <a:rPr lang="en-US" dirty="0" smtClean="0"/>
              <a:t>public </a:t>
            </a:r>
            <a:r>
              <a:rPr lang="en-US" dirty="0" smtClean="0"/>
              <a:t>key. From then on, before accepting a certificate for the site, your browser will check the fingerprint has not changed.  This protects against misbehaving or compromised CA’s (Certificate Authority).</a:t>
            </a:r>
          </a:p>
          <a:p>
            <a:pPr lvl="2"/>
            <a:r>
              <a:rPr lang="en-US" dirty="0" smtClean="0"/>
              <a:t>Company’s policies</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21</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22</a:t>
            </a:fld>
            <a:endParaRPr lang="en-US"/>
          </a:p>
        </p:txBody>
      </p:sp>
      <p:pic>
        <p:nvPicPr>
          <p:cNvPr id="2050" name="Picture 2"/>
          <p:cNvPicPr>
            <a:picLocks noChangeAspect="1" noChangeArrowheads="1"/>
          </p:cNvPicPr>
          <p:nvPr/>
        </p:nvPicPr>
        <p:blipFill>
          <a:blip r:embed="rId2"/>
          <a:srcRect/>
          <a:stretch>
            <a:fillRect/>
          </a:stretch>
        </p:blipFill>
        <p:spPr bwMode="auto">
          <a:xfrm>
            <a:off x="908050" y="833750"/>
            <a:ext cx="7326313" cy="39624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Risk acceptance – pen testing presents risks – how much will client bare?</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23</a:t>
            </a:fld>
            <a:endParaRPr lang="en-US"/>
          </a:p>
        </p:txBody>
      </p:sp>
      <p:pic>
        <p:nvPicPr>
          <p:cNvPr id="3075" name="Picture 3"/>
          <p:cNvPicPr>
            <a:picLocks noChangeAspect="1" noChangeArrowheads="1"/>
          </p:cNvPicPr>
          <p:nvPr/>
        </p:nvPicPr>
        <p:blipFill>
          <a:blip r:embed="rId2"/>
          <a:srcRect/>
          <a:stretch>
            <a:fillRect/>
          </a:stretch>
        </p:blipFill>
        <p:spPr bwMode="auto">
          <a:xfrm>
            <a:off x="1549400" y="1548474"/>
            <a:ext cx="6045200" cy="31750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Tolerance to impact – similar to above – how much impact will client bare?</a:t>
            </a:r>
          </a:p>
          <a:p>
            <a:pPr lvl="1"/>
            <a:r>
              <a:rPr lang="en-US" dirty="0" smtClean="0"/>
              <a:t>Balance the need for testing with continuity of business operations.</a:t>
            </a:r>
          </a:p>
          <a:p>
            <a:pPr lvl="1"/>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24</a:t>
            </a:fld>
            <a:endParaRPr lang="en-US"/>
          </a:p>
        </p:txBody>
      </p:sp>
      <p:grpSp>
        <p:nvGrpSpPr>
          <p:cNvPr id="7" name="Group 6">
            <a:extLst>
              <a:ext uri="{FF2B5EF4-FFF2-40B4-BE49-F238E27FC236}">
                <a16:creationId xmlns="" xmlns:a16="http://schemas.microsoft.com/office/drawing/2014/main" id="{F6123925-61A9-43F4-B491-7A66EEE080CC}"/>
              </a:ext>
            </a:extLst>
          </p:cNvPr>
          <p:cNvGrpSpPr/>
          <p:nvPr/>
        </p:nvGrpSpPr>
        <p:grpSpPr>
          <a:xfrm>
            <a:off x="1905000" y="1987632"/>
            <a:ext cx="5334000" cy="2636175"/>
            <a:chOff x="1905000" y="3505200"/>
            <a:chExt cx="5334000" cy="2819400"/>
          </a:xfrm>
        </p:grpSpPr>
        <p:sp>
          <p:nvSpPr>
            <p:cNvPr id="8" name="Rectangle 7">
              <a:extLst>
                <a:ext uri="{FF2B5EF4-FFF2-40B4-BE49-F238E27FC236}">
                  <a16:creationId xmlns="" xmlns:a16="http://schemas.microsoft.com/office/drawing/2014/main" id="{BA21B7B0-690F-4D35-90DE-363C3DA69C61}"/>
                </a:ext>
              </a:extLst>
            </p:cNvPr>
            <p:cNvSpPr/>
            <p:nvPr/>
          </p:nvSpPr>
          <p:spPr>
            <a:xfrm>
              <a:off x="1905000" y="3505200"/>
              <a:ext cx="5334000" cy="2819400"/>
            </a:xfrm>
            <a:prstGeom prst="rect">
              <a:avLst/>
            </a:prstGeom>
            <a:noFill/>
            <a:ln w="28575" cap="flat" cmpd="sng" algn="ctr">
              <a:solidFill>
                <a:schemeClr val="tx1"/>
              </a:solidFill>
              <a:prstDash val="solid"/>
            </a:ln>
            <a:effectLst/>
          </p:spPr>
          <p:txBody>
            <a:bodyPr rtlCol="0" anchor="ctr"/>
            <a:lstStyle/>
            <a:p>
              <a:pPr algn="ctr" defTabSz="914400"/>
              <a:endParaRPr lang="en-US" sz="1100" b="1" kern="0" dirty="0" err="1">
                <a:solidFill>
                  <a:srgbClr val="FF0000"/>
                </a:solidFill>
                <a:latin typeface="Arial"/>
              </a:endParaRPr>
            </a:p>
          </p:txBody>
        </p:sp>
        <p:sp>
          <p:nvSpPr>
            <p:cNvPr id="9" name="Rectangle 8">
              <a:extLst>
                <a:ext uri="{FF2B5EF4-FFF2-40B4-BE49-F238E27FC236}">
                  <a16:creationId xmlns="" xmlns:a16="http://schemas.microsoft.com/office/drawing/2014/main" id="{B96884BE-6DCC-4E2B-AB52-E17BCAC914D4}"/>
                </a:ext>
              </a:extLst>
            </p:cNvPr>
            <p:cNvSpPr/>
            <p:nvPr/>
          </p:nvSpPr>
          <p:spPr>
            <a:xfrm>
              <a:off x="1905000" y="3505200"/>
              <a:ext cx="5334000" cy="457200"/>
            </a:xfrm>
            <a:prstGeom prst="rect">
              <a:avLst/>
            </a:prstGeom>
            <a:solidFill>
              <a:schemeClr val="accent4">
                <a:lumMod val="20000"/>
                <a:lumOff val="80000"/>
              </a:schemeClr>
            </a:solidFill>
            <a:ln w="28575" cap="flat" cmpd="sng" algn="ctr">
              <a:solidFill>
                <a:schemeClr val="tx1"/>
              </a:solidFill>
              <a:prstDash val="solid"/>
            </a:ln>
            <a:effectLst/>
          </p:spPr>
          <p:txBody>
            <a:bodyPr rtlCol="0" anchor="ctr"/>
            <a:lstStyle/>
            <a:p>
              <a:pPr algn="ctr" defTabSz="914400"/>
              <a:endParaRPr lang="en-US" sz="1100" b="1" kern="0" dirty="0" err="1">
                <a:solidFill>
                  <a:srgbClr val="FF0000"/>
                </a:solidFill>
                <a:latin typeface="Arial"/>
              </a:endParaRPr>
            </a:p>
          </p:txBody>
        </p:sp>
        <p:sp>
          <p:nvSpPr>
            <p:cNvPr id="10" name="Rectangle 9">
              <a:extLst>
                <a:ext uri="{FF2B5EF4-FFF2-40B4-BE49-F238E27FC236}">
                  <a16:creationId xmlns="" xmlns:a16="http://schemas.microsoft.com/office/drawing/2014/main" id="{63B1756B-2753-47E1-98AA-D24B2B7240E8}"/>
                </a:ext>
              </a:extLst>
            </p:cNvPr>
            <p:cNvSpPr/>
            <p:nvPr/>
          </p:nvSpPr>
          <p:spPr>
            <a:xfrm>
              <a:off x="1905000" y="3505200"/>
              <a:ext cx="2667000" cy="2819400"/>
            </a:xfrm>
            <a:prstGeom prst="rect">
              <a:avLst/>
            </a:prstGeom>
            <a:noFill/>
            <a:ln w="28575" cap="flat" cmpd="sng" algn="ctr">
              <a:solidFill>
                <a:schemeClr val="tx1"/>
              </a:solidFill>
              <a:prstDash val="solid"/>
            </a:ln>
            <a:effectLst/>
          </p:spPr>
          <p:txBody>
            <a:bodyPr rtlCol="0" anchor="ctr"/>
            <a:lstStyle/>
            <a:p>
              <a:pPr algn="ctr" defTabSz="914400"/>
              <a:endParaRPr lang="en-US" sz="1100" b="1" kern="0" dirty="0" err="1">
                <a:solidFill>
                  <a:srgbClr val="FF0000"/>
                </a:solidFill>
                <a:latin typeface="Arial"/>
              </a:endParaRPr>
            </a:p>
          </p:txBody>
        </p:sp>
      </p:grpSp>
      <p:sp>
        <p:nvSpPr>
          <p:cNvPr id="11" name="TextBox 10">
            <a:extLst>
              <a:ext uri="{FF2B5EF4-FFF2-40B4-BE49-F238E27FC236}">
                <a16:creationId xmlns="" xmlns:a16="http://schemas.microsoft.com/office/drawing/2014/main" id="{91573358-72F9-4643-BBB9-DD9F7E8C8C0F}"/>
              </a:ext>
            </a:extLst>
          </p:cNvPr>
          <p:cNvSpPr txBox="1"/>
          <p:nvPr/>
        </p:nvSpPr>
        <p:spPr>
          <a:xfrm>
            <a:off x="2743200" y="2031933"/>
            <a:ext cx="1447800" cy="369332"/>
          </a:xfrm>
          <a:prstGeom prst="rect">
            <a:avLst/>
          </a:prstGeom>
          <a:noFill/>
        </p:spPr>
        <p:txBody>
          <a:bodyPr wrap="square" rtlCol="0">
            <a:spAutoFit/>
          </a:bodyPr>
          <a:lstStyle/>
          <a:p>
            <a:r>
              <a:rPr lang="en-US" dirty="0"/>
              <a:t>In Scope</a:t>
            </a:r>
          </a:p>
        </p:txBody>
      </p:sp>
      <p:sp>
        <p:nvSpPr>
          <p:cNvPr id="12" name="TextBox 11">
            <a:extLst>
              <a:ext uri="{FF2B5EF4-FFF2-40B4-BE49-F238E27FC236}">
                <a16:creationId xmlns="" xmlns:a16="http://schemas.microsoft.com/office/drawing/2014/main" id="{8E6719A1-564E-450D-9BA7-A444D53A20B8}"/>
              </a:ext>
            </a:extLst>
          </p:cNvPr>
          <p:cNvSpPr txBox="1"/>
          <p:nvPr/>
        </p:nvSpPr>
        <p:spPr>
          <a:xfrm>
            <a:off x="5213499" y="2031933"/>
            <a:ext cx="1447800" cy="369332"/>
          </a:xfrm>
          <a:prstGeom prst="rect">
            <a:avLst/>
          </a:prstGeom>
          <a:noFill/>
        </p:spPr>
        <p:txBody>
          <a:bodyPr wrap="square" rtlCol="0">
            <a:spAutoFit/>
          </a:bodyPr>
          <a:lstStyle/>
          <a:p>
            <a:r>
              <a:rPr lang="en-US" dirty="0"/>
              <a:t>Out of Scope</a:t>
            </a:r>
          </a:p>
        </p:txBody>
      </p:sp>
      <p:sp>
        <p:nvSpPr>
          <p:cNvPr id="13" name="TextBox 12">
            <a:extLst>
              <a:ext uri="{FF2B5EF4-FFF2-40B4-BE49-F238E27FC236}">
                <a16:creationId xmlns="" xmlns:a16="http://schemas.microsoft.com/office/drawing/2014/main" id="{A1CFCF7F-D134-4E30-B1EB-0E858CAE1025}"/>
              </a:ext>
            </a:extLst>
          </p:cNvPr>
          <p:cNvSpPr txBox="1"/>
          <p:nvPr/>
        </p:nvSpPr>
        <p:spPr>
          <a:xfrm>
            <a:off x="1905000" y="2521033"/>
            <a:ext cx="2667000" cy="1877437"/>
          </a:xfrm>
          <a:prstGeom prst="rect">
            <a:avLst/>
          </a:prstGeom>
          <a:noFill/>
        </p:spPr>
        <p:txBody>
          <a:bodyPr wrap="square" rtlCol="0">
            <a:spAutoFit/>
          </a:bodyPr>
          <a:lstStyle/>
          <a:p>
            <a:pPr marL="285750" indent="-285750">
              <a:buFont typeface="Arial" panose="020B0604020202020204" pitchFamily="34" charset="0"/>
              <a:buChar char="•"/>
            </a:pPr>
            <a:r>
              <a:rPr lang="en-US" sz="1600" dirty="0"/>
              <a:t>Network storage</a:t>
            </a:r>
          </a:p>
          <a:p>
            <a:pPr marL="285750" indent="-285750">
              <a:buFont typeface="Arial" panose="020B0604020202020204" pitchFamily="34" charset="0"/>
              <a:buChar char="•"/>
            </a:pPr>
            <a:r>
              <a:rPr lang="en-US" sz="1600" dirty="0"/>
              <a:t>Intranet</a:t>
            </a:r>
          </a:p>
          <a:p>
            <a:pPr marL="285750" indent="-285750">
              <a:buFont typeface="Arial" panose="020B0604020202020204" pitchFamily="34" charset="0"/>
              <a:buChar char="•"/>
            </a:pPr>
            <a:r>
              <a:rPr lang="en-US" sz="1600" dirty="0"/>
              <a:t>Product databases</a:t>
            </a:r>
          </a:p>
          <a:p>
            <a:pPr marL="285750" indent="-285750">
              <a:buFont typeface="Arial" panose="020B0604020202020204" pitchFamily="34" charset="0"/>
              <a:buChar char="•"/>
            </a:pPr>
            <a:r>
              <a:rPr lang="en-US" sz="1600" dirty="0"/>
              <a:t>Employee email accounts</a:t>
            </a:r>
          </a:p>
          <a:p>
            <a:pPr marL="285750" indent="-285750">
              <a:buFont typeface="Arial" panose="020B0604020202020204" pitchFamily="34" charset="0"/>
              <a:buChar char="•"/>
            </a:pPr>
            <a:r>
              <a:rPr lang="en-US" sz="1600" dirty="0"/>
              <a:t>Time-tracking app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4" name="TextBox 13">
            <a:extLst>
              <a:ext uri="{FF2B5EF4-FFF2-40B4-BE49-F238E27FC236}">
                <a16:creationId xmlns="" xmlns:a16="http://schemas.microsoft.com/office/drawing/2014/main" id="{9029CDA3-9E5F-47EC-B960-8A16BD655923}"/>
              </a:ext>
            </a:extLst>
          </p:cNvPr>
          <p:cNvSpPr txBox="1"/>
          <p:nvPr/>
        </p:nvSpPr>
        <p:spPr>
          <a:xfrm>
            <a:off x="4572000" y="2521033"/>
            <a:ext cx="2667000" cy="1877437"/>
          </a:xfrm>
          <a:prstGeom prst="rect">
            <a:avLst/>
          </a:prstGeom>
          <a:noFill/>
        </p:spPr>
        <p:txBody>
          <a:bodyPr wrap="square" rtlCol="0">
            <a:spAutoFit/>
          </a:bodyPr>
          <a:lstStyle/>
          <a:p>
            <a:pPr marL="285750" indent="-285750">
              <a:buFont typeface="Arial" panose="020B0604020202020204" pitchFamily="34" charset="0"/>
              <a:buChar char="•"/>
            </a:pPr>
            <a:r>
              <a:rPr lang="en-US" sz="1600" dirty="0"/>
              <a:t>E-commerce servers</a:t>
            </a:r>
          </a:p>
          <a:p>
            <a:pPr marL="285750" indent="-285750">
              <a:buFont typeface="Arial" panose="020B0604020202020204" pitchFamily="34" charset="0"/>
              <a:buChar char="•"/>
            </a:pPr>
            <a:r>
              <a:rPr lang="en-US" sz="1600" dirty="0"/>
              <a:t>Customer-facing websites</a:t>
            </a:r>
          </a:p>
          <a:p>
            <a:pPr marL="285750" indent="-285750">
              <a:buFont typeface="Arial" panose="020B0604020202020204" pitchFamily="34" charset="0"/>
              <a:buChar char="•"/>
            </a:pPr>
            <a:r>
              <a:rPr lang="en-US" sz="1600" dirty="0"/>
              <a:t>Email servers</a:t>
            </a:r>
          </a:p>
          <a:p>
            <a:pPr marL="285750" indent="-285750">
              <a:buFont typeface="Arial" panose="020B0604020202020204" pitchFamily="34" charset="0"/>
              <a:buChar char="•"/>
            </a:pPr>
            <a:r>
              <a:rPr lang="en-US" sz="1600" dirty="0"/>
              <a:t>R&amp;D network</a:t>
            </a:r>
          </a:p>
          <a:p>
            <a:endParaRPr lang="en-US" sz="16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 xmlns:p14="http://schemas.microsoft.com/office/powerpoint/2010/main" val="662790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Scheduling – Known vs. Unknown timing, peak vs. off-peak, etc.</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25</a:t>
            </a:fld>
            <a:endParaRPr lang="en-US"/>
          </a:p>
        </p:txBody>
      </p:sp>
      <p:grpSp>
        <p:nvGrpSpPr>
          <p:cNvPr id="8" name="Group 7">
            <a:extLst>
              <a:ext uri="{FF2B5EF4-FFF2-40B4-BE49-F238E27FC236}">
                <a16:creationId xmlns="" xmlns:a16="http://schemas.microsoft.com/office/drawing/2014/main" id="{C5351D84-F3F0-46D3-A350-C7D3BB1B4D96}"/>
              </a:ext>
            </a:extLst>
          </p:cNvPr>
          <p:cNvGrpSpPr/>
          <p:nvPr/>
        </p:nvGrpSpPr>
        <p:grpSpPr>
          <a:xfrm>
            <a:off x="1096368" y="2394822"/>
            <a:ext cx="1490662" cy="1604818"/>
            <a:chOff x="1096368" y="3805382"/>
            <a:chExt cx="1490662" cy="1604818"/>
          </a:xfrm>
        </p:grpSpPr>
        <p:pic>
          <p:nvPicPr>
            <p:cNvPr id="9" name="Picture 2" descr="checklist_checked">
              <a:extLst>
                <a:ext uri="{FF2B5EF4-FFF2-40B4-BE49-F238E27FC236}">
                  <a16:creationId xmlns="" xmlns:a16="http://schemas.microsoft.com/office/drawing/2014/main" id="{D5971FC3-C747-4523-9D93-9D0D4FEC2488}"/>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384499" y="3805382"/>
              <a:ext cx="914400" cy="1190625"/>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 Box 307">
              <a:extLst>
                <a:ext uri="{FF2B5EF4-FFF2-40B4-BE49-F238E27FC236}">
                  <a16:creationId xmlns="" xmlns:a16="http://schemas.microsoft.com/office/drawing/2014/main" id="{406CCB27-01C0-43B1-8A09-ED478097B5F6}"/>
                </a:ext>
              </a:extLst>
            </p:cNvPr>
            <p:cNvSpPr txBox="1">
              <a:spLocks noChangeArrowheads="1"/>
            </p:cNvSpPr>
            <p:nvPr/>
          </p:nvSpPr>
          <p:spPr bwMode="auto">
            <a:xfrm>
              <a:off x="1096368" y="5117812"/>
              <a:ext cx="1490662"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a:cs typeface="Calibri"/>
                </a:rPr>
                <a:t>List of events</a:t>
              </a:r>
            </a:p>
          </p:txBody>
        </p:sp>
      </p:grpSp>
      <p:grpSp>
        <p:nvGrpSpPr>
          <p:cNvPr id="11" name="Group 10">
            <a:extLst>
              <a:ext uri="{FF2B5EF4-FFF2-40B4-BE49-F238E27FC236}">
                <a16:creationId xmlns="" xmlns:a16="http://schemas.microsoft.com/office/drawing/2014/main" id="{89AD87BF-7098-4D44-BE57-3CD118A77379}"/>
              </a:ext>
            </a:extLst>
          </p:cNvPr>
          <p:cNvGrpSpPr/>
          <p:nvPr/>
        </p:nvGrpSpPr>
        <p:grpSpPr>
          <a:xfrm>
            <a:off x="3237575" y="2074368"/>
            <a:ext cx="1750680" cy="2112915"/>
            <a:chOff x="3081811" y="3484928"/>
            <a:chExt cx="1750680" cy="2112915"/>
          </a:xfrm>
        </p:grpSpPr>
        <p:pic>
          <p:nvPicPr>
            <p:cNvPr id="12" name="Picture 4" descr="calendar">
              <a:extLst>
                <a:ext uri="{FF2B5EF4-FFF2-40B4-BE49-F238E27FC236}">
                  <a16:creationId xmlns="" xmlns:a16="http://schemas.microsoft.com/office/drawing/2014/main" id="{E6492C70-9A89-4E69-AA92-D4A97CAA0C9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81811" y="3995882"/>
              <a:ext cx="1190625" cy="1000125"/>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clock1">
              <a:extLst>
                <a:ext uri="{FF2B5EF4-FFF2-40B4-BE49-F238E27FC236}">
                  <a16:creationId xmlns="" xmlns:a16="http://schemas.microsoft.com/office/drawing/2014/main" id="{B23BA593-D953-45BE-9F99-FBA1BE5C0F1E}"/>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641866" y="3484928"/>
              <a:ext cx="1190625" cy="1190625"/>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Box 307">
              <a:extLst>
                <a:ext uri="{FF2B5EF4-FFF2-40B4-BE49-F238E27FC236}">
                  <a16:creationId xmlns="" xmlns:a16="http://schemas.microsoft.com/office/drawing/2014/main" id="{028C5C50-67CB-4212-8AC0-9EAB8DA11C73}"/>
                </a:ext>
              </a:extLst>
            </p:cNvPr>
            <p:cNvSpPr txBox="1">
              <a:spLocks noChangeArrowheads="1"/>
            </p:cNvSpPr>
            <p:nvPr/>
          </p:nvSpPr>
          <p:spPr bwMode="auto">
            <a:xfrm>
              <a:off x="3212130" y="5105400"/>
              <a:ext cx="14906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a:cs typeface="Calibri"/>
                </a:rPr>
                <a:t>Date and time restrictions</a:t>
              </a:r>
            </a:p>
          </p:txBody>
        </p:sp>
      </p:grpSp>
      <p:grpSp>
        <p:nvGrpSpPr>
          <p:cNvPr id="15" name="Group 14">
            <a:extLst>
              <a:ext uri="{FF2B5EF4-FFF2-40B4-BE49-F238E27FC236}">
                <a16:creationId xmlns="" xmlns:a16="http://schemas.microsoft.com/office/drawing/2014/main" id="{4ED1EC30-939E-47EA-86A2-0DB8B09ACD21}"/>
              </a:ext>
            </a:extLst>
          </p:cNvPr>
          <p:cNvGrpSpPr/>
          <p:nvPr/>
        </p:nvGrpSpPr>
        <p:grpSpPr>
          <a:xfrm>
            <a:off x="5638800" y="2261633"/>
            <a:ext cx="1490662" cy="1925650"/>
            <a:chOff x="5638800" y="3672193"/>
            <a:chExt cx="1490662" cy="1925650"/>
          </a:xfrm>
        </p:grpSpPr>
        <p:pic>
          <p:nvPicPr>
            <p:cNvPr id="16" name="Picture 10" descr="envelope">
              <a:extLst>
                <a:ext uri="{FF2B5EF4-FFF2-40B4-BE49-F238E27FC236}">
                  <a16:creationId xmlns="" xmlns:a16="http://schemas.microsoft.com/office/drawing/2014/main" id="{B8A6C562-40E0-4622-92C5-A6563943057A}"/>
                </a:ext>
              </a:extLst>
            </p:cNvPr>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791200" y="4262582"/>
              <a:ext cx="1190625" cy="733425"/>
            </a:xfrm>
            <a:prstGeom prst="rect">
              <a:avLst/>
            </a:prstGeom>
            <a:noFill/>
            <a:extLst>
              <a:ext uri="{909E8E84-426E-40DD-AFC4-6F175D3DCCD1}">
                <a14:hiddenFill xmlns="" xmlns:a14="http://schemas.microsoft.com/office/drawing/2010/main">
                  <a:solidFill>
                    <a:srgbClr val="FFFFFF"/>
                  </a:solidFill>
                </a14:hiddenFill>
              </a:ext>
            </a:extLst>
          </p:spPr>
        </p:pic>
        <p:pic>
          <p:nvPicPr>
            <p:cNvPr id="17" name="Picture 8" descr="exclamation">
              <a:extLst>
                <a:ext uri="{FF2B5EF4-FFF2-40B4-BE49-F238E27FC236}">
                  <a16:creationId xmlns="" xmlns:a16="http://schemas.microsoft.com/office/drawing/2014/main" id="{0FC1FDF5-CE38-4CFB-9B7D-37C511612D3B}"/>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6711046" y="3672193"/>
              <a:ext cx="219075" cy="1114425"/>
            </a:xfrm>
            <a:prstGeom prst="rect">
              <a:avLst/>
            </a:prstGeom>
            <a:noFill/>
            <a:extLst>
              <a:ext uri="{909E8E84-426E-40DD-AFC4-6F175D3DCCD1}">
                <a14:hiddenFill xmlns="" xmlns:a14="http://schemas.microsoft.com/office/drawing/2010/main">
                  <a:solidFill>
                    <a:srgbClr val="FFFFFF"/>
                  </a:solidFill>
                </a14:hiddenFill>
              </a:ext>
            </a:extLst>
          </p:spPr>
        </p:pic>
        <p:sp>
          <p:nvSpPr>
            <p:cNvPr id="18" name="Text Box 307">
              <a:extLst>
                <a:ext uri="{FF2B5EF4-FFF2-40B4-BE49-F238E27FC236}">
                  <a16:creationId xmlns="" xmlns:a16="http://schemas.microsoft.com/office/drawing/2014/main" id="{82BCE3A4-2054-4104-B5D4-5F12A1562351}"/>
                </a:ext>
              </a:extLst>
            </p:cNvPr>
            <p:cNvSpPr txBox="1">
              <a:spLocks noChangeArrowheads="1"/>
            </p:cNvSpPr>
            <p:nvPr/>
          </p:nvSpPr>
          <p:spPr bwMode="auto">
            <a:xfrm>
              <a:off x="5638800" y="5105400"/>
              <a:ext cx="1490662"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Calibri"/>
                  <a:cs typeface="Calibri"/>
                </a:rPr>
                <a:t>Client stakeholder notifications</a:t>
              </a:r>
            </a:p>
          </p:txBody>
        </p:sp>
      </p:grpSp>
    </p:spTree>
    <p:extLst>
      <p:ext uri="{BB962C8B-B14F-4D97-AF65-F5344CB8AC3E}">
        <p14:creationId xmlns="" xmlns:p14="http://schemas.microsoft.com/office/powerpoint/2010/main" val="662790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Scope creep – The condition that occurs when a client requests additional services after a SOW has been signed and the project scope has been documented and agreed upon.</a:t>
            </a:r>
          </a:p>
          <a:p>
            <a:endParaRPr lang="en-US" dirty="0" smtClean="0"/>
          </a:p>
          <a:p>
            <a:r>
              <a:rPr lang="en-US" dirty="0" smtClean="0"/>
              <a:t>Additional of devices, time spent testing, # of people, follow-up, etc.</a:t>
            </a:r>
          </a:p>
          <a:p>
            <a:r>
              <a:rPr lang="en-US" dirty="0" smtClean="0"/>
              <a:t>Takes resources and effort away from the items documented in the SOW.</a:t>
            </a:r>
          </a:p>
          <a:p>
            <a:r>
              <a:rPr lang="en-US" dirty="0" smtClean="0"/>
              <a:t>Try to get another agreement to cover the additional work.</a:t>
            </a:r>
          </a:p>
          <a:p>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26</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Threat actors</a:t>
            </a:r>
          </a:p>
          <a:p>
            <a:pPr lvl="1"/>
            <a:r>
              <a:rPr lang="en-US" dirty="0" smtClean="0"/>
              <a:t>Adversary tier – during the pen test, who should we act like?</a:t>
            </a:r>
          </a:p>
          <a:p>
            <a:pPr lvl="2"/>
            <a:r>
              <a:rPr lang="en-US" dirty="0" smtClean="0"/>
              <a:t>APT (Advanced persistent threat)</a:t>
            </a:r>
          </a:p>
          <a:p>
            <a:pPr lvl="2"/>
            <a:r>
              <a:rPr lang="en-US" dirty="0" smtClean="0"/>
              <a:t>Script kiddies</a:t>
            </a:r>
          </a:p>
          <a:p>
            <a:pPr lvl="2"/>
            <a:r>
              <a:rPr lang="en-US" dirty="0" err="1" smtClean="0"/>
              <a:t>Hacktivist</a:t>
            </a:r>
            <a:endParaRPr lang="en-US" dirty="0" smtClean="0"/>
          </a:p>
          <a:p>
            <a:pPr lvl="2"/>
            <a:r>
              <a:rPr lang="en-US" dirty="0" smtClean="0"/>
              <a:t>Insider threat</a:t>
            </a:r>
          </a:p>
          <a:p>
            <a:r>
              <a:rPr lang="en-US" dirty="0" smtClean="0"/>
              <a:t>Capabilities</a:t>
            </a:r>
          </a:p>
          <a:p>
            <a:pPr lvl="1"/>
            <a:r>
              <a:rPr lang="en-US" dirty="0" smtClean="0"/>
              <a:t>Lower tier adversaries less likely to have expensive or sophisticated capabilities.</a:t>
            </a:r>
          </a:p>
          <a:p>
            <a:pPr lvl="1"/>
            <a:r>
              <a:rPr lang="en-US" dirty="0" smtClean="0"/>
              <a:t>Higher tier adversaries can use tools and methods of the tiers below them.</a:t>
            </a:r>
          </a:p>
          <a:p>
            <a:pPr lvl="1"/>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27</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28</a:t>
            </a:fld>
            <a:endParaRPr lang="en-US"/>
          </a:p>
        </p:txBody>
      </p:sp>
      <p:pic>
        <p:nvPicPr>
          <p:cNvPr id="1026" name="Picture 2"/>
          <p:cNvPicPr>
            <a:picLocks noChangeAspect="1" noChangeArrowheads="1"/>
          </p:cNvPicPr>
          <p:nvPr/>
        </p:nvPicPr>
        <p:blipFill>
          <a:blip r:embed="rId2"/>
          <a:srcRect/>
          <a:stretch>
            <a:fillRect/>
          </a:stretch>
        </p:blipFill>
        <p:spPr bwMode="auto">
          <a:xfrm>
            <a:off x="1524000" y="1058972"/>
            <a:ext cx="6096000" cy="34925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Intent and motivations can vary no matter what tier the adversaries occupy.</a:t>
            </a:r>
          </a:p>
          <a:p>
            <a:pPr lvl="1"/>
            <a:r>
              <a:rPr lang="en-US" dirty="0" smtClean="0"/>
              <a:t>Greed/theft</a:t>
            </a:r>
          </a:p>
          <a:p>
            <a:pPr lvl="1"/>
            <a:r>
              <a:rPr lang="en-US" dirty="0" smtClean="0"/>
              <a:t>Power/revenge and blackmail</a:t>
            </a:r>
          </a:p>
          <a:p>
            <a:pPr lvl="1"/>
            <a:r>
              <a:rPr lang="en-US" dirty="0" smtClean="0"/>
              <a:t>Reputation and recognition/espionage and defamation of character</a:t>
            </a:r>
          </a:p>
          <a:p>
            <a:pPr lvl="1"/>
            <a:r>
              <a:rPr lang="en-US" dirty="0" smtClean="0"/>
              <a:t>Association or affiliation with others/political and social change</a:t>
            </a:r>
          </a:p>
          <a:p>
            <a:pPr lvl="1"/>
            <a:r>
              <a:rPr lang="en-US" dirty="0" smtClean="0"/>
              <a:t>Thrills and exploration/blackmail and defamation of character</a:t>
            </a:r>
          </a:p>
          <a:p>
            <a:r>
              <a:rPr lang="en-US" dirty="0" smtClean="0"/>
              <a:t>Threat models</a:t>
            </a:r>
          </a:p>
          <a:p>
            <a:pPr lvl="1"/>
            <a:r>
              <a:rPr lang="en-US" dirty="0" smtClean="0"/>
              <a:t>Models vary in scope.</a:t>
            </a:r>
          </a:p>
          <a:p>
            <a:pPr lvl="2"/>
            <a:r>
              <a:rPr lang="en-US" dirty="0" smtClean="0"/>
              <a:t>Overall security of an organization.</a:t>
            </a:r>
          </a:p>
          <a:p>
            <a:pPr lvl="2"/>
            <a:r>
              <a:rPr lang="en-US" dirty="0" smtClean="0"/>
              <a:t>Security of specific computers or other assets.</a:t>
            </a:r>
          </a:p>
          <a:p>
            <a:pPr lvl="1"/>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29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 xmlns:a16="http://schemas.microsoft.com/office/drawing/2014/main" id="{6C5F5B8A-E10E-4F71-B4F4-4670220CB6B1}"/>
              </a:ext>
            </a:extLst>
          </p:cNvPr>
          <p:cNvSpPr/>
          <p:nvPr/>
        </p:nvSpPr>
        <p:spPr>
          <a:xfrm>
            <a:off x="260624" y="2004179"/>
            <a:ext cx="6672459" cy="3139321"/>
          </a:xfrm>
          <a:prstGeom prst="rect">
            <a:avLst/>
          </a:prstGeom>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Chat with the audience and instructor by clicking the Group Chat icon          and enter you questions or comments</a:t>
            </a:r>
          </a:p>
          <a:p>
            <a:pPr marL="192876" indent="-192876" defTabSz="342892">
              <a:buFont typeface="Arial" panose="020B0604020202020204" pitchFamily="34" charset="0"/>
              <a:buChar char="•"/>
              <a:defRPr/>
            </a:pPr>
            <a:r>
              <a:rPr lang="en-US" dirty="0">
                <a:solidFill>
                  <a:prstClr val="black"/>
                </a:solidFill>
                <a:latin typeface="Calibri"/>
              </a:rPr>
              <a:t>Have a question? Click the Q&amp;A icon         and enter your questions</a:t>
            </a:r>
          </a:p>
          <a:p>
            <a:pPr marL="192876" indent="-192876" defTabSz="342892">
              <a:buFont typeface="Arial" panose="020B0604020202020204" pitchFamily="34" charset="0"/>
              <a:buChar char="•"/>
              <a:defRPr/>
            </a:pPr>
            <a:r>
              <a:rPr lang="en-US" dirty="0">
                <a:solidFill>
                  <a:prstClr val="black"/>
                </a:solidFill>
                <a:latin typeface="Calibri"/>
              </a:rPr>
              <a:t>You can print your Certification of Attendance using the certification widget     ,  after attending at least 110 minutes of the session </a:t>
            </a:r>
          </a:p>
          <a:p>
            <a:pPr marL="192876" indent="-192876" defTabSz="342892">
              <a:buFont typeface="Arial" panose="020B0604020202020204" pitchFamily="34" charset="0"/>
              <a:buChar char="•"/>
              <a:defRPr/>
            </a:pPr>
            <a:r>
              <a:rPr lang="en-US" dirty="0">
                <a:solidFill>
                  <a:prstClr val="black"/>
                </a:solidFill>
                <a:latin typeface="Calibri"/>
              </a:rPr>
              <a:t>Do you have an idea or resource? We are trying the Idea widget out. Share resources you are using by typing in the Idea widget</a:t>
            </a:r>
          </a:p>
          <a:p>
            <a:pPr marL="192876" indent="-192876" defTabSz="342892">
              <a:buFont typeface="Arial" panose="020B0604020202020204" pitchFamily="34" charset="0"/>
              <a:buChar char="•"/>
              <a:defRPr/>
            </a:pPr>
            <a:r>
              <a:rPr lang="en-US" dirty="0">
                <a:solidFill>
                  <a:prstClr val="black"/>
                </a:solidFill>
                <a:latin typeface="Calibri"/>
              </a:rPr>
              <a:t>The media player will show video, and when the instructor shares the screen, will show shared content.</a:t>
            </a:r>
          </a:p>
          <a:p>
            <a:pPr defTabSz="342892">
              <a:defRPr/>
            </a:pPr>
            <a:endParaRPr lang="en-US" dirty="0">
              <a:solidFill>
                <a:prstClr val="black"/>
              </a:solidFill>
              <a:latin typeface="Calibri"/>
            </a:endParaRPr>
          </a:p>
        </p:txBody>
      </p:sp>
      <p:sp>
        <p:nvSpPr>
          <p:cNvPr id="2" name="Title 1"/>
          <p:cNvSpPr>
            <a:spLocks noGrp="1"/>
          </p:cNvSpPr>
          <p:nvPr>
            <p:ph type="title"/>
          </p:nvPr>
        </p:nvSpPr>
        <p:spPr/>
        <p:txBody>
          <a:bodyPr/>
          <a:lstStyle/>
          <a:p>
            <a:r>
              <a:rPr lang="en-US" dirty="0"/>
              <a:t>Take Control of Your Console</a:t>
            </a:r>
          </a:p>
        </p:txBody>
      </p:sp>
      <p:sp>
        <p:nvSpPr>
          <p:cNvPr id="21" name="Rectangle 20">
            <a:extLst>
              <a:ext uri="{FF2B5EF4-FFF2-40B4-BE49-F238E27FC236}">
                <a16:creationId xmlns="" xmlns:a16="http://schemas.microsoft.com/office/drawing/2014/main" id="{D1B8A7EE-2385-4AFA-8DB0-1650E2BAD9DB}"/>
              </a:ext>
            </a:extLst>
          </p:cNvPr>
          <p:cNvSpPr/>
          <p:nvPr/>
        </p:nvSpPr>
        <p:spPr>
          <a:xfrm>
            <a:off x="260622" y="1195676"/>
            <a:ext cx="6672458" cy="923330"/>
          </a:xfrm>
          <a:prstGeom prst="rect">
            <a:avLst/>
          </a:prstGeom>
          <a:solidFill>
            <a:schemeClr val="bg1"/>
          </a:solidFill>
        </p:spPr>
        <p:txBody>
          <a:bodyPr wrap="square">
            <a:spAutoFit/>
          </a:bodyPr>
          <a:lstStyle/>
          <a:p>
            <a:pPr marL="192876" indent="-192876" defTabSz="342892">
              <a:buFont typeface="Arial" panose="020B0604020202020204" pitchFamily="34" charset="0"/>
              <a:buChar char="•"/>
              <a:defRPr/>
            </a:pPr>
            <a:r>
              <a:rPr lang="en-US" dirty="0">
                <a:solidFill>
                  <a:prstClr val="black"/>
                </a:solidFill>
                <a:latin typeface="Calibri"/>
              </a:rPr>
              <a:t>Use the controls             to minimize or maximize a widget </a:t>
            </a:r>
          </a:p>
          <a:p>
            <a:pPr marL="192876" indent="-192876" defTabSz="342892">
              <a:buFont typeface="Arial" panose="020B0604020202020204" pitchFamily="34" charset="0"/>
              <a:buChar char="•"/>
              <a:defRPr/>
            </a:pPr>
            <a:r>
              <a:rPr lang="en-US" dirty="0">
                <a:solidFill>
                  <a:prstClr val="black"/>
                </a:solidFill>
                <a:latin typeface="Calibri"/>
              </a:rPr>
              <a:t>Drag the bottom right hand corner to resize it </a:t>
            </a:r>
          </a:p>
          <a:p>
            <a:pPr marL="192876" indent="-192876" defTabSz="342892">
              <a:buFont typeface="Arial" panose="020B0604020202020204" pitchFamily="34" charset="0"/>
              <a:buChar char="•"/>
              <a:defRPr/>
            </a:pPr>
            <a:r>
              <a:rPr lang="en-US" dirty="0">
                <a:solidFill>
                  <a:prstClr val="black"/>
                </a:solidFill>
                <a:latin typeface="Calibri"/>
              </a:rPr>
              <a:t>Click the icon          to download resources &amp; bookmark helpful links </a:t>
            </a:r>
          </a:p>
        </p:txBody>
      </p:sp>
      <p:sp>
        <p:nvSpPr>
          <p:cNvPr id="22" name="Rectangle 21">
            <a:extLst>
              <a:ext uri="{FF2B5EF4-FFF2-40B4-BE49-F238E27FC236}">
                <a16:creationId xmlns="" xmlns:a16="http://schemas.microsoft.com/office/drawing/2014/main" id="{C93183EF-6073-422C-8C76-F72AABDCB6D8}"/>
              </a:ext>
            </a:extLst>
          </p:cNvPr>
          <p:cNvSpPr/>
          <p:nvPr/>
        </p:nvSpPr>
        <p:spPr>
          <a:xfrm>
            <a:off x="260624" y="968691"/>
            <a:ext cx="2032929" cy="248209"/>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defTabSz="342892">
              <a:defRPr/>
            </a:pPr>
            <a:r>
              <a:rPr lang="en-US" sz="1013" dirty="0">
                <a:solidFill>
                  <a:prstClr val="black"/>
                </a:solidFill>
                <a:latin typeface="Calibri"/>
              </a:rPr>
              <a:t>Widgets are resizable and movable</a:t>
            </a:r>
          </a:p>
        </p:txBody>
      </p:sp>
      <p:pic>
        <p:nvPicPr>
          <p:cNvPr id="23" name="Picture 22">
            <a:extLst>
              <a:ext uri="{FF2B5EF4-FFF2-40B4-BE49-F238E27FC236}">
                <a16:creationId xmlns="" xmlns:a16="http://schemas.microsoft.com/office/drawing/2014/main" id="{8812E6C8-8AAD-4601-B73D-976417DF4F35}"/>
              </a:ext>
            </a:extLst>
          </p:cNvPr>
          <p:cNvPicPr>
            <a:picLocks noChangeAspect="1"/>
          </p:cNvPicPr>
          <p:nvPr/>
        </p:nvPicPr>
        <p:blipFill>
          <a:blip r:embed="rId3"/>
          <a:stretch>
            <a:fillRect/>
          </a:stretch>
        </p:blipFill>
        <p:spPr>
          <a:xfrm>
            <a:off x="2141344" y="1242813"/>
            <a:ext cx="516518" cy="271172"/>
          </a:xfrm>
          <a:prstGeom prst="rect">
            <a:avLst/>
          </a:prstGeom>
        </p:spPr>
      </p:pic>
      <p:pic>
        <p:nvPicPr>
          <p:cNvPr id="24" name="Picture 23">
            <a:extLst>
              <a:ext uri="{FF2B5EF4-FFF2-40B4-BE49-F238E27FC236}">
                <a16:creationId xmlns="" xmlns:a16="http://schemas.microsoft.com/office/drawing/2014/main" id="{5BE568B4-B5DA-4B4D-A22F-BA54A86682F2}"/>
              </a:ext>
            </a:extLst>
          </p:cNvPr>
          <p:cNvPicPr>
            <a:picLocks noChangeAspect="1"/>
          </p:cNvPicPr>
          <p:nvPr/>
        </p:nvPicPr>
        <p:blipFill>
          <a:blip r:embed="rId4"/>
          <a:stretch>
            <a:fillRect/>
          </a:stretch>
        </p:blipFill>
        <p:spPr>
          <a:xfrm>
            <a:off x="4832665" y="1488428"/>
            <a:ext cx="606818" cy="318968"/>
          </a:xfrm>
          <a:prstGeom prst="rect">
            <a:avLst/>
          </a:prstGeom>
        </p:spPr>
      </p:pic>
      <p:pic>
        <p:nvPicPr>
          <p:cNvPr id="25" name="Picture 24">
            <a:extLst>
              <a:ext uri="{FF2B5EF4-FFF2-40B4-BE49-F238E27FC236}">
                <a16:creationId xmlns="" xmlns:a16="http://schemas.microsoft.com/office/drawing/2014/main" id="{25B2664D-4063-488F-8FE0-2263C362868D}"/>
              </a:ext>
            </a:extLst>
          </p:cNvPr>
          <p:cNvPicPr>
            <a:picLocks noChangeAspect="1"/>
          </p:cNvPicPr>
          <p:nvPr/>
        </p:nvPicPr>
        <p:blipFill>
          <a:blip r:embed="rId5"/>
          <a:stretch>
            <a:fillRect/>
          </a:stretch>
        </p:blipFill>
        <p:spPr>
          <a:xfrm>
            <a:off x="1885418" y="1753003"/>
            <a:ext cx="325502" cy="318858"/>
          </a:xfrm>
          <a:prstGeom prst="rect">
            <a:avLst/>
          </a:prstGeom>
        </p:spPr>
      </p:pic>
      <p:pic>
        <p:nvPicPr>
          <p:cNvPr id="26" name="Picture 25">
            <a:extLst>
              <a:ext uri="{FF2B5EF4-FFF2-40B4-BE49-F238E27FC236}">
                <a16:creationId xmlns="" xmlns:a16="http://schemas.microsoft.com/office/drawing/2014/main" id="{613E31AA-A632-4F13-9D93-36236577E251}"/>
              </a:ext>
            </a:extLst>
          </p:cNvPr>
          <p:cNvPicPr>
            <a:picLocks noChangeAspect="1"/>
          </p:cNvPicPr>
          <p:nvPr/>
        </p:nvPicPr>
        <p:blipFill>
          <a:blip r:embed="rId6"/>
          <a:stretch>
            <a:fillRect/>
          </a:stretch>
        </p:blipFill>
        <p:spPr>
          <a:xfrm>
            <a:off x="1045469" y="2315789"/>
            <a:ext cx="332185" cy="316367"/>
          </a:xfrm>
          <a:prstGeom prst="rect">
            <a:avLst/>
          </a:prstGeom>
        </p:spPr>
      </p:pic>
      <p:pic>
        <p:nvPicPr>
          <p:cNvPr id="4" name="Picture 3">
            <a:extLst>
              <a:ext uri="{FF2B5EF4-FFF2-40B4-BE49-F238E27FC236}">
                <a16:creationId xmlns="" xmlns:a16="http://schemas.microsoft.com/office/drawing/2014/main" id="{DE67DE16-24CF-4C19-BAA5-347A6F46E770}"/>
              </a:ext>
            </a:extLst>
          </p:cNvPr>
          <p:cNvPicPr>
            <a:picLocks noChangeAspect="1"/>
          </p:cNvPicPr>
          <p:nvPr/>
        </p:nvPicPr>
        <p:blipFill>
          <a:blip r:embed="rId7"/>
          <a:stretch>
            <a:fillRect/>
          </a:stretch>
        </p:blipFill>
        <p:spPr>
          <a:xfrm>
            <a:off x="3975684" y="2551737"/>
            <a:ext cx="335803" cy="350093"/>
          </a:xfrm>
          <a:prstGeom prst="rect">
            <a:avLst/>
          </a:prstGeom>
        </p:spPr>
      </p:pic>
      <p:pic>
        <p:nvPicPr>
          <p:cNvPr id="11" name="Picture 10" descr="A close up of a logo&#10;&#10;Description generated with very high confidence">
            <a:extLst>
              <a:ext uri="{FF2B5EF4-FFF2-40B4-BE49-F238E27FC236}">
                <a16:creationId xmlns="" xmlns:a16="http://schemas.microsoft.com/office/drawing/2014/main" id="{2D94C0E1-285A-4651-9349-FB7229E3BF6F}"/>
              </a:ext>
            </a:extLst>
          </p:cNvPr>
          <p:cNvPicPr>
            <a:picLocks noChangeAspect="1"/>
          </p:cNvPicPr>
          <p:nvPr/>
        </p:nvPicPr>
        <p:blipFill>
          <a:blip r:embed="rId8"/>
          <a:stretch>
            <a:fillRect/>
          </a:stretch>
        </p:blipFill>
        <p:spPr>
          <a:xfrm>
            <a:off x="2399603" y="3137852"/>
            <a:ext cx="328934" cy="328934"/>
          </a:xfrm>
          <a:prstGeom prst="rect">
            <a:avLst/>
          </a:prstGeom>
        </p:spPr>
      </p:pic>
      <p:pic>
        <p:nvPicPr>
          <p:cNvPr id="5" name="Picture 4" descr="A picture containing object&#10;&#10;Description generated with very high confidence">
            <a:extLst>
              <a:ext uri="{FF2B5EF4-FFF2-40B4-BE49-F238E27FC236}">
                <a16:creationId xmlns="" xmlns:a16="http://schemas.microsoft.com/office/drawing/2014/main" id="{E96229A7-8DBA-498D-8B09-B0F509A6AB18}"/>
              </a:ext>
            </a:extLst>
          </p:cNvPr>
          <p:cNvPicPr>
            <a:picLocks noChangeAspect="1"/>
          </p:cNvPicPr>
          <p:nvPr/>
        </p:nvPicPr>
        <p:blipFill>
          <a:blip r:embed="rId9"/>
          <a:stretch>
            <a:fillRect/>
          </a:stretch>
        </p:blipFill>
        <p:spPr>
          <a:xfrm>
            <a:off x="6522974" y="3630960"/>
            <a:ext cx="309388" cy="338168"/>
          </a:xfrm>
          <a:prstGeom prst="rect">
            <a:avLst/>
          </a:prstGeom>
        </p:spPr>
      </p:pic>
    </p:spTree>
    <p:extLst>
      <p:ext uri="{BB962C8B-B14F-4D97-AF65-F5344CB8AC3E}">
        <p14:creationId xmlns="" xmlns:p14="http://schemas.microsoft.com/office/powerpoint/2010/main" val="3758214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Threat actors</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30</a:t>
            </a:fld>
            <a:endParaRPr lang="en-US"/>
          </a:p>
        </p:txBody>
      </p:sp>
      <p:pic>
        <p:nvPicPr>
          <p:cNvPr id="1026" name="Picture 2" descr="Elbonians Hackers Get Into Network - Dilbert by Scott Adams"/>
          <p:cNvPicPr>
            <a:picLocks noChangeAspect="1" noChangeArrowheads="1"/>
          </p:cNvPicPr>
          <p:nvPr/>
        </p:nvPicPr>
        <p:blipFill>
          <a:blip r:embed="rId2"/>
          <a:srcRect/>
          <a:stretch>
            <a:fillRect/>
          </a:stretch>
        </p:blipFill>
        <p:spPr bwMode="auto">
          <a:xfrm>
            <a:off x="291762" y="1791501"/>
            <a:ext cx="8572500" cy="2667000"/>
          </a:xfrm>
          <a:prstGeom prst="rect">
            <a:avLst/>
          </a:prstGeom>
          <a:noFill/>
        </p:spPr>
      </p:pic>
    </p:spTree>
    <p:extLst>
      <p:ext uri="{BB962C8B-B14F-4D97-AF65-F5344CB8AC3E}">
        <p14:creationId xmlns="" xmlns:p14="http://schemas.microsoft.com/office/powerpoint/2010/main" val="6627903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1.4</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31</a:t>
            </a:fld>
            <a:endParaRPr lang="en-US"/>
          </a:p>
        </p:txBody>
      </p:sp>
      <p:pic>
        <p:nvPicPr>
          <p:cNvPr id="9221" name="Picture 5"/>
          <p:cNvPicPr>
            <a:picLocks noChangeAspect="1" noChangeArrowheads="1"/>
          </p:cNvPicPr>
          <p:nvPr/>
        </p:nvPicPr>
        <p:blipFill>
          <a:blip r:embed="rId2"/>
          <a:srcRect/>
          <a:stretch>
            <a:fillRect/>
          </a:stretch>
        </p:blipFill>
        <p:spPr bwMode="auto">
          <a:xfrm>
            <a:off x="44580" y="834254"/>
            <a:ext cx="8761413" cy="18796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190500" y="2785798"/>
            <a:ext cx="8761413" cy="18288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1.3</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Compliance-based</a:t>
            </a:r>
          </a:p>
          <a:p>
            <a:pPr lvl="1"/>
            <a:r>
              <a:rPr lang="en-US" dirty="0" smtClean="0"/>
              <a:t>What to look for: Clear objectives based on regulations.</a:t>
            </a:r>
          </a:p>
          <a:p>
            <a:pPr lvl="1"/>
            <a:r>
              <a:rPr lang="en-US" dirty="0" smtClean="0"/>
              <a:t>How to look: Possible rules for completing the assessment.</a:t>
            </a:r>
          </a:p>
          <a:p>
            <a:pPr lvl="1"/>
            <a:r>
              <a:rPr lang="en-US" dirty="0" smtClean="0"/>
              <a:t>Focus: </a:t>
            </a:r>
          </a:p>
          <a:p>
            <a:pPr lvl="2"/>
            <a:r>
              <a:rPr lang="en-US" dirty="0" smtClean="0"/>
              <a:t>Password policies</a:t>
            </a:r>
          </a:p>
          <a:p>
            <a:pPr lvl="2"/>
            <a:r>
              <a:rPr lang="en-US" dirty="0" smtClean="0"/>
              <a:t>Data isolation</a:t>
            </a:r>
          </a:p>
          <a:p>
            <a:pPr lvl="2"/>
            <a:r>
              <a:rPr lang="en-US" dirty="0" smtClean="0"/>
              <a:t>Key management</a:t>
            </a:r>
          </a:p>
          <a:p>
            <a:pPr lvl="1"/>
            <a:r>
              <a:rPr lang="en-US" dirty="0" smtClean="0"/>
              <a:t>Limitations:</a:t>
            </a:r>
          </a:p>
          <a:p>
            <a:pPr lvl="2"/>
            <a:r>
              <a:rPr lang="en-US" dirty="0" smtClean="0"/>
              <a:t>Network access</a:t>
            </a:r>
          </a:p>
          <a:p>
            <a:pPr lvl="2"/>
            <a:r>
              <a:rPr lang="en-US" dirty="0" smtClean="0"/>
              <a:t>Storage access</a:t>
            </a:r>
          </a:p>
          <a:p>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32</a:t>
            </a:fld>
            <a:endParaRPr lang="en-US"/>
          </a:p>
        </p:txBody>
      </p:sp>
      <p:pic>
        <p:nvPicPr>
          <p:cNvPr id="7" name="Picture 12" descr="doc_legal">
            <a:extLst>
              <a:ext uri="{FF2B5EF4-FFF2-40B4-BE49-F238E27FC236}">
                <a16:creationId xmlns="" xmlns:a16="http://schemas.microsoft.com/office/drawing/2014/main" id="{F2E581E8-1B8E-403D-87EB-CB2ED60AC2E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24600" y="3157036"/>
            <a:ext cx="971550" cy="1190625"/>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10" descr="mallet">
            <a:extLst>
              <a:ext uri="{FF2B5EF4-FFF2-40B4-BE49-F238E27FC236}">
                <a16:creationId xmlns="" xmlns:a16="http://schemas.microsoft.com/office/drawing/2014/main" id="{14AC3BAA-8DA6-4649-B736-E18AB66398F9}"/>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810375" y="2962275"/>
            <a:ext cx="1190625" cy="8953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62790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Planning and Scoping I – Domain 1.4</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33</a:t>
            </a:fld>
            <a:endParaRPr lang="en-US"/>
          </a:p>
        </p:txBody>
      </p:sp>
      <p:pic>
        <p:nvPicPr>
          <p:cNvPr id="61444" name="Picture 4"/>
          <p:cNvPicPr>
            <a:picLocks noChangeAspect="1" noChangeArrowheads="1"/>
          </p:cNvPicPr>
          <p:nvPr/>
        </p:nvPicPr>
        <p:blipFill>
          <a:blip r:embed="rId2"/>
          <a:srcRect/>
          <a:stretch>
            <a:fillRect/>
          </a:stretch>
        </p:blipFill>
        <p:spPr bwMode="auto">
          <a:xfrm>
            <a:off x="1185153" y="907016"/>
            <a:ext cx="6694251" cy="3860247"/>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Beyond PCI DSS, what other types of compliance-based pen tests have your heard of or can think of?</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Tech Time!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pPr lvl="1"/>
            <a:r>
              <a:rPr lang="en-US" dirty="0" smtClean="0"/>
              <a:t>GNS3 comes with a number of standard appliances.</a:t>
            </a:r>
          </a:p>
          <a:p>
            <a:pPr lvl="1"/>
            <a:r>
              <a:rPr lang="en-US" dirty="0" smtClean="0"/>
              <a:t>You can also add a large number more form the GNS3 Marketplace.</a:t>
            </a:r>
          </a:p>
          <a:p>
            <a:pPr lvl="2"/>
            <a:r>
              <a:rPr lang="en-US" dirty="0" smtClean="0"/>
              <a:t>Note: Many major vendors such as Cisco do not provide any free appliances, you must have proper licenses, etc.</a:t>
            </a:r>
          </a:p>
          <a:p>
            <a:pPr lvl="1"/>
            <a:r>
              <a:rPr lang="en-US" dirty="0" smtClean="0"/>
              <a:t>However, certain things were not available in the marketplace to meet my needs, so I built my own. </a:t>
            </a:r>
            <a:r>
              <a:rPr lang="en-US" dirty="0" smtClean="0">
                <a:sym typeface="Wingdings" pitchFamily="2" charset="2"/>
              </a:rPr>
              <a:t></a:t>
            </a:r>
          </a:p>
          <a:p>
            <a:pPr lvl="1"/>
            <a:r>
              <a:rPr lang="en-US" dirty="0" smtClean="0">
                <a:sym typeface="Wingdings" pitchFamily="2" charset="2"/>
              </a:rPr>
              <a:t>Appliances can be built in a number of ways, I made mine as </a:t>
            </a:r>
            <a:r>
              <a:rPr lang="en-US" dirty="0" err="1" smtClean="0">
                <a:sym typeface="Wingdings" pitchFamily="2" charset="2"/>
              </a:rPr>
              <a:t>Docker</a:t>
            </a:r>
            <a:r>
              <a:rPr lang="en-US" dirty="0" smtClean="0">
                <a:sym typeface="Wingdings" pitchFamily="2" charset="2"/>
              </a:rPr>
              <a:t> images.</a:t>
            </a:r>
          </a:p>
          <a:p>
            <a:pPr lvl="1"/>
            <a:r>
              <a:rPr lang="en-US" dirty="0" smtClean="0"/>
              <a:t>Many advantages of </a:t>
            </a:r>
            <a:r>
              <a:rPr lang="en-US" dirty="0" err="1" smtClean="0"/>
              <a:t>Docker</a:t>
            </a:r>
            <a:r>
              <a:rPr lang="en-US" dirty="0" smtClean="0"/>
              <a:t> – for one just look at file size:</a:t>
            </a:r>
          </a:p>
          <a:p>
            <a:pPr lvl="2"/>
            <a:r>
              <a:rPr lang="en-US" dirty="0" smtClean="0"/>
              <a:t>10 node topology – portable project file roughly 675MB</a:t>
            </a:r>
          </a:p>
          <a:p>
            <a:pPr lvl="2"/>
            <a:r>
              <a:rPr lang="en-US" dirty="0" smtClean="0"/>
              <a:t>1 </a:t>
            </a:r>
            <a:r>
              <a:rPr lang="en-US" dirty="0" err="1" smtClean="0"/>
              <a:t>Ubuntu</a:t>
            </a:r>
            <a:r>
              <a:rPr lang="en-US" dirty="0" smtClean="0"/>
              <a:t> Server VM (around 1GB) / 1 </a:t>
            </a:r>
            <a:r>
              <a:rPr lang="en-US" dirty="0" err="1" smtClean="0"/>
              <a:t>Ubuntu</a:t>
            </a:r>
            <a:r>
              <a:rPr lang="en-US" dirty="0" smtClean="0"/>
              <a:t> Desktop VM (over 3GB)</a:t>
            </a:r>
          </a:p>
          <a:p>
            <a:pPr lvl="2"/>
            <a:r>
              <a:rPr lang="en-US" dirty="0" smtClean="0"/>
              <a:t>1 Windows 10 VM – 10 GB after fresh install, no updates…</a:t>
            </a:r>
          </a:p>
          <a:p>
            <a:pPr lvl="2"/>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35</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Tech Time!</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36</a:t>
            </a:fld>
            <a:endParaRPr lang="en-US"/>
          </a:p>
        </p:txBody>
      </p:sp>
      <p:pic>
        <p:nvPicPr>
          <p:cNvPr id="62470" name="Picture 6"/>
          <p:cNvPicPr>
            <a:picLocks noChangeAspect="1" noChangeArrowheads="1"/>
          </p:cNvPicPr>
          <p:nvPr/>
        </p:nvPicPr>
        <p:blipFill>
          <a:blip r:embed="rId2"/>
          <a:srcRect/>
          <a:stretch>
            <a:fillRect/>
          </a:stretch>
        </p:blipFill>
        <p:spPr bwMode="auto">
          <a:xfrm>
            <a:off x="1790700" y="775788"/>
            <a:ext cx="5562600" cy="40005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Tech Time!</a:t>
            </a: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37</a:t>
            </a:fld>
            <a:endParaRPr lang="en-US"/>
          </a:p>
        </p:txBody>
      </p:sp>
      <p:pic>
        <p:nvPicPr>
          <p:cNvPr id="63490" name="Picture 2"/>
          <p:cNvPicPr>
            <a:picLocks noChangeAspect="1" noChangeArrowheads="1"/>
          </p:cNvPicPr>
          <p:nvPr/>
        </p:nvPicPr>
        <p:blipFill>
          <a:blip r:embed="rId2"/>
          <a:srcRect/>
          <a:stretch>
            <a:fillRect/>
          </a:stretch>
        </p:blipFill>
        <p:spPr bwMode="auto">
          <a:xfrm>
            <a:off x="1752600" y="775788"/>
            <a:ext cx="5638800" cy="40005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Chat Question</a:t>
            </a:r>
          </a:p>
        </p:txBody>
      </p:sp>
      <p:sp>
        <p:nvSpPr>
          <p:cNvPr id="5" name="Content Placeholder 4"/>
          <p:cNvSpPr>
            <a:spLocks noGrp="1"/>
          </p:cNvSpPr>
          <p:nvPr>
            <p:ph idx="1"/>
          </p:nvPr>
        </p:nvSpPr>
        <p:spPr/>
        <p:txBody>
          <a:bodyPr/>
          <a:lstStyle/>
          <a:p>
            <a:pPr marL="0" indent="0">
              <a:buNone/>
            </a:pPr>
            <a:r>
              <a:rPr lang="en-US" sz="2400" dirty="0" smtClean="0"/>
              <a:t>What other appliances would you think might be useful for teaching security and pen test concepts?</a:t>
            </a:r>
            <a:endParaRPr lang="en-US" sz="2400" dirty="0"/>
          </a:p>
          <a:p>
            <a:pPr marL="0" indent="0">
              <a:buNone/>
            </a:pPr>
            <a:endParaRPr lang="en-US" sz="2400" dirty="0"/>
          </a:p>
          <a:p>
            <a:pPr marL="0" indent="0">
              <a:buNone/>
            </a:pPr>
            <a:r>
              <a:rPr lang="en-US" sz="2400" dirty="0"/>
              <a:t>Answer in the chat window and let’s share. </a:t>
            </a:r>
            <a:endParaRPr lang="en-US" dirty="0"/>
          </a:p>
        </p:txBody>
      </p:sp>
      <p:sp>
        <p:nvSpPr>
          <p:cNvPr id="6" name="Title 3"/>
          <p:cNvSpPr txBox="1">
            <a:spLocks/>
          </p:cNvSpPr>
          <p:nvPr/>
        </p:nvSpPr>
        <p:spPr>
          <a:xfrm>
            <a:off x="5850127" y="1367390"/>
            <a:ext cx="1904891" cy="857250"/>
          </a:xfrm>
          <a:prstGeom prst="rect">
            <a:avLst/>
          </a:prstGeom>
        </p:spPr>
        <p:txBody>
          <a:bodyPr vert="horz" lIns="0" tIns="34290" rIns="68580" bIns="34290" rtlCol="0" anchor="ctr">
            <a:noAutofit/>
          </a:bodyPr>
          <a:lstStyle>
            <a:lvl1pPr algn="l" defTabSz="457200" rtl="0" eaLnBrk="1" latinLnBrk="0" hangingPunct="1">
              <a:spcBef>
                <a:spcPct val="0"/>
              </a:spcBef>
              <a:buNone/>
              <a:defRPr lang="en-US" sz="2800" b="1" kern="1200">
                <a:solidFill>
                  <a:srgbClr val="FF0000"/>
                </a:solidFill>
                <a:latin typeface="+mj-lt"/>
                <a:ea typeface="+mj-ea"/>
                <a:cs typeface="+mj-cs"/>
              </a:defRPr>
            </a:lvl1pPr>
          </a:lstStyle>
          <a:p>
            <a:r>
              <a:rPr lang="en-US" sz="2100" dirty="0">
                <a:solidFill>
                  <a:schemeClr val="bg1"/>
                </a:solidFill>
              </a:rPr>
              <a:t>This photo is for placement only</a:t>
            </a:r>
          </a:p>
        </p:txBody>
      </p:sp>
      <p:pic>
        <p:nvPicPr>
          <p:cNvPr id="10" name="Picture Placeholder 9">
            <a:extLst>
              <a:ext uri="{FF2B5EF4-FFF2-40B4-BE49-F238E27FC236}">
                <a16:creationId xmlns="" xmlns:a16="http://schemas.microsoft.com/office/drawing/2014/main" id="{1761035F-A1B9-4DE6-AF61-D0580AD52AE3}"/>
              </a:ext>
            </a:extLst>
          </p:cNvPr>
          <p:cNvPicPr>
            <a:picLocks noGrp="1" noChangeAspect="1"/>
          </p:cNvPicPr>
          <p:nvPr>
            <p:ph type="pic" sz="quarter" idx="13"/>
          </p:nvPr>
        </p:nvPicPr>
        <p:blipFill>
          <a:blip r:embed="rId2"/>
          <a:srcRect l="13065" r="13065"/>
          <a:stretch>
            <a:fillRect/>
          </a:stretch>
        </p:blipFill>
        <p:spPr/>
      </p:pic>
    </p:spTree>
    <p:extLst>
      <p:ext uri="{BB962C8B-B14F-4D97-AF65-F5344CB8AC3E}">
        <p14:creationId xmlns="" xmlns:p14="http://schemas.microsoft.com/office/powerpoint/2010/main" val="2202011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Tech Time!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Adding standard appliances is fairly easy too, just start to drag one in from the Available Devices side-bar and a Wizard will help walk you through the install.  Some standard one you will want to install are:</a:t>
            </a:r>
          </a:p>
          <a:p>
            <a:pPr lvl="1"/>
            <a:r>
              <a:rPr lang="en-US" dirty="0" err="1" smtClean="0"/>
              <a:t>VyOS</a:t>
            </a:r>
            <a:r>
              <a:rPr lang="en-US" dirty="0" smtClean="0"/>
              <a:t>, Open </a:t>
            </a:r>
            <a:r>
              <a:rPr lang="en-US" dirty="0" err="1" smtClean="0"/>
              <a:t>VSwitch</a:t>
            </a:r>
            <a:r>
              <a:rPr lang="en-US" dirty="0" smtClean="0"/>
              <a:t>, Firefox and Kali Linux CLI (command line interface)</a:t>
            </a:r>
          </a:p>
          <a:p>
            <a:pPr lvl="2"/>
            <a:r>
              <a:rPr lang="en-US" dirty="0" smtClean="0"/>
              <a:t>Note: Bug will Kali Linux CLI from marketplace, use gns3/</a:t>
            </a:r>
            <a:r>
              <a:rPr lang="en-US" dirty="0" err="1" smtClean="0"/>
              <a:t>kalilinux</a:t>
            </a:r>
            <a:endParaRPr lang="en-US" dirty="0" smtClean="0"/>
          </a:p>
          <a:p>
            <a:pPr lvl="1"/>
            <a:r>
              <a:rPr lang="en-US" dirty="0" smtClean="0"/>
              <a:t>My </a:t>
            </a:r>
            <a:r>
              <a:rPr lang="en-US" dirty="0" err="1" smtClean="0"/>
              <a:t>Docker</a:t>
            </a:r>
            <a:r>
              <a:rPr lang="en-US" dirty="0" smtClean="0"/>
              <a:t> images are all available from </a:t>
            </a:r>
            <a:r>
              <a:rPr lang="en-US" dirty="0" err="1" smtClean="0"/>
              <a:t>Docker</a:t>
            </a:r>
            <a:r>
              <a:rPr lang="en-US" dirty="0" smtClean="0"/>
              <a:t> Hub:</a:t>
            </a:r>
            <a:endParaRPr lang="en-US" dirty="0"/>
          </a:p>
          <a:p>
            <a:pPr lvl="2"/>
            <a:r>
              <a:rPr lang="en-US" dirty="0" err="1" smtClean="0"/>
              <a:t>tleemcjr</a:t>
            </a:r>
            <a:r>
              <a:rPr lang="en-US" dirty="0" smtClean="0"/>
              <a:t>/Net-Def-01.1</a:t>
            </a:r>
          </a:p>
          <a:p>
            <a:pPr lvl="2"/>
            <a:r>
              <a:rPr lang="en-US" dirty="0" err="1" smtClean="0"/>
              <a:t>tleemcjr</a:t>
            </a:r>
            <a:r>
              <a:rPr lang="en-US" dirty="0" smtClean="0"/>
              <a:t>/LAMP80-8080.2</a:t>
            </a:r>
          </a:p>
          <a:p>
            <a:pPr lvl="2"/>
            <a:r>
              <a:rPr lang="en-US" dirty="0" err="1" smtClean="0"/>
              <a:t>tleemcjr</a:t>
            </a:r>
            <a:r>
              <a:rPr lang="en-US" dirty="0" smtClean="0"/>
              <a:t>/metasploitable2</a:t>
            </a:r>
          </a:p>
          <a:p>
            <a:pPr lvl="2"/>
            <a:r>
              <a:rPr lang="en-US" dirty="0" err="1" smtClean="0"/>
              <a:t>tleemcjr</a:t>
            </a:r>
            <a:r>
              <a:rPr lang="en-US" dirty="0" smtClean="0"/>
              <a:t>/DVWA</a:t>
            </a:r>
          </a:p>
          <a:p>
            <a:pPr lvl="2"/>
            <a:r>
              <a:rPr lang="en-US" dirty="0" err="1" smtClean="0"/>
              <a:t>tleemcjr</a:t>
            </a:r>
            <a:r>
              <a:rPr lang="en-US" dirty="0" smtClean="0"/>
              <a:t>/snort-appliance.1</a:t>
            </a:r>
          </a:p>
          <a:p>
            <a:pPr lvl="1"/>
            <a:endParaRPr lang="en-US" dirty="0" smtClean="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39</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268992" y="4007875"/>
            <a:ext cx="187457" cy="273844"/>
          </a:xfrm>
        </p:spPr>
        <p:txBody>
          <a:bodyPr/>
          <a:lstStyle/>
          <a:p>
            <a:pPr defTabSz="342900">
              <a:defRPr/>
            </a:pPr>
            <a:fld id="{2066355A-084C-D24E-9AD2-7E4FC41EA627}" type="slidenum">
              <a:rPr lang="en-US" sz="675">
                <a:latin typeface="Calibri"/>
              </a:rPr>
              <a:pPr defTabSz="342900">
                <a:defRPr/>
              </a:pPr>
              <a:t>4</a:t>
            </a:fld>
            <a:endParaRPr lang="en-US" sz="675" dirty="0">
              <a:latin typeface="Calibri"/>
            </a:endParaRPr>
          </a:p>
        </p:txBody>
      </p:sp>
      <p:sp>
        <p:nvSpPr>
          <p:cNvPr id="5" name="Title 3"/>
          <p:cNvSpPr>
            <a:spLocks noGrp="1" noChangeArrowheads="1"/>
          </p:cNvSpPr>
          <p:nvPr>
            <p:ph type="title" idx="4294967295"/>
          </p:nvPr>
        </p:nvSpPr>
        <p:spPr>
          <a:xfrm>
            <a:off x="1485900" y="205979"/>
            <a:ext cx="6172200" cy="857250"/>
          </a:xfrm>
          <a:ln/>
        </p:spPr>
        <p:txBody>
          <a:bodyPr/>
          <a:lstStyle/>
          <a:p>
            <a:r>
              <a:rPr lang="en-US" altLang="zh-CN" dirty="0"/>
              <a:t>Welcome to the Train-the-Trainer Series</a:t>
            </a:r>
          </a:p>
        </p:txBody>
      </p:sp>
      <p:sp>
        <p:nvSpPr>
          <p:cNvPr id="12" name="Rectangle 11"/>
          <p:cNvSpPr/>
          <p:nvPr/>
        </p:nvSpPr>
        <p:spPr>
          <a:xfrm>
            <a:off x="3817165" y="3056081"/>
            <a:ext cx="1954217" cy="784830"/>
          </a:xfrm>
          <a:prstGeom prst="rect">
            <a:avLst/>
          </a:prstGeom>
          <a:noFill/>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Stephen Schneiter</a:t>
            </a:r>
          </a:p>
          <a:p>
            <a:pPr defTabSz="342900">
              <a:defRPr/>
            </a:pPr>
            <a:r>
              <a:rPr lang="en-US" sz="900" dirty="0">
                <a:solidFill>
                  <a:prstClr val="black"/>
                </a:solidFill>
                <a:latin typeface="Calibri"/>
              </a:rPr>
              <a:t>Instructor Network Program Manager</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3"/>
              </a:rPr>
              <a:t>sschneiter@comptia.org</a:t>
            </a:r>
            <a:r>
              <a:rPr lang="en-US" sz="900" dirty="0">
                <a:solidFill>
                  <a:prstClr val="black"/>
                </a:solidFill>
                <a:latin typeface="Calibri"/>
              </a:rPr>
              <a:t> </a:t>
            </a:r>
          </a:p>
        </p:txBody>
      </p:sp>
      <p:sp>
        <p:nvSpPr>
          <p:cNvPr id="17" name="Rectangle 16"/>
          <p:cNvSpPr/>
          <p:nvPr/>
        </p:nvSpPr>
        <p:spPr>
          <a:xfrm>
            <a:off x="6094039" y="3056081"/>
            <a:ext cx="1957473" cy="923330"/>
          </a:xfrm>
          <a:prstGeom prst="rect">
            <a:avLst/>
          </a:prstGeom>
        </p:spPr>
        <p:txBody>
          <a:bodyPr wrap="square">
            <a:spAutoFit/>
          </a:bodyPr>
          <a:lstStyle/>
          <a:p>
            <a:pPr defTabSz="342900">
              <a:defRPr/>
            </a:pPr>
            <a:r>
              <a:rPr lang="en-US" sz="900" dirty="0">
                <a:solidFill>
                  <a:prstClr val="black"/>
                </a:solidFill>
                <a:latin typeface="Calibri"/>
              </a:rPr>
              <a:t>Host:</a:t>
            </a:r>
          </a:p>
          <a:p>
            <a:pPr defTabSz="342900">
              <a:defRPr/>
            </a:pPr>
            <a:r>
              <a:rPr lang="en-US" sz="900" dirty="0">
                <a:solidFill>
                  <a:prstClr val="black"/>
                </a:solidFill>
                <a:latin typeface="Calibri"/>
              </a:rPr>
              <a:t>Tazneen Kasem</a:t>
            </a:r>
          </a:p>
          <a:p>
            <a:pPr defTabSz="342900">
              <a:defRPr/>
            </a:pPr>
            <a:r>
              <a:rPr lang="en-US" sz="900" dirty="0">
                <a:solidFill>
                  <a:prstClr val="black"/>
                </a:solidFill>
                <a:latin typeface="Calibri"/>
              </a:rPr>
              <a:t>Director. Product Management</a:t>
            </a:r>
          </a:p>
          <a:p>
            <a:pPr defTabSz="342900">
              <a:defRPr/>
            </a:pPr>
            <a:r>
              <a:rPr lang="en-US" sz="900" dirty="0">
                <a:solidFill>
                  <a:prstClr val="black"/>
                </a:solidFill>
                <a:latin typeface="Calibri"/>
              </a:rPr>
              <a:t>Network+, CTT+, Project+  &amp; CIN</a:t>
            </a:r>
          </a:p>
          <a:p>
            <a:pPr defTabSz="342900">
              <a:defRPr/>
            </a:pPr>
            <a:r>
              <a:rPr lang="en-US" sz="900" dirty="0">
                <a:solidFill>
                  <a:prstClr val="black"/>
                </a:solidFill>
                <a:latin typeface="Calibri"/>
              </a:rPr>
              <a:t>CompTIA</a:t>
            </a:r>
          </a:p>
          <a:p>
            <a:pPr defTabSz="342900">
              <a:defRPr/>
            </a:pPr>
            <a:r>
              <a:rPr lang="en-US" sz="900" dirty="0">
                <a:solidFill>
                  <a:prstClr val="black"/>
                </a:solidFill>
                <a:latin typeface="Calibri"/>
                <a:hlinkClick r:id="rId4"/>
              </a:rPr>
              <a:t>tkasem@comptia.org</a:t>
            </a:r>
            <a:endParaRPr lang="en-US" sz="900" dirty="0">
              <a:solidFill>
                <a:prstClr val="black"/>
              </a:solidFill>
              <a:latin typeface="Calibri"/>
            </a:endParaRPr>
          </a:p>
        </p:txBody>
      </p:sp>
      <p:sp>
        <p:nvSpPr>
          <p:cNvPr id="11" name="Slide Number Placeholder 3"/>
          <p:cNvSpPr txBox="1">
            <a:spLocks/>
          </p:cNvSpPr>
          <p:nvPr/>
        </p:nvSpPr>
        <p:spPr>
          <a:xfrm>
            <a:off x="7461648" y="4767264"/>
            <a:ext cx="196453" cy="273844"/>
          </a:xfrm>
          <a:prstGeom prst="rect">
            <a:avLst/>
          </a:prstGeom>
        </p:spPr>
        <p:txBody>
          <a:bodyPr vert="horz" lIns="68580" tIns="34290" rIns="0" bIns="34290" rtlCol="0" anchor="ctr">
            <a:noAutofit/>
          </a:bodyPr>
          <a:lstStyle/>
          <a:p>
            <a:pPr algn="r" defTabSz="342900">
              <a:defRPr/>
            </a:pPr>
            <a:fld id="{91AF2B4D-6B12-4EDF-87BB-2B55CECB6611}" type="slidenum">
              <a:rPr lang="en-US" sz="675">
                <a:solidFill>
                  <a:srgbClr val="69727B"/>
                </a:solidFill>
                <a:latin typeface="Calibri"/>
              </a:rPr>
              <a:pPr algn="r" defTabSz="342900">
                <a:defRPr/>
              </a:pPr>
              <a:t>4</a:t>
            </a:fld>
            <a:endParaRPr lang="en-US" sz="675" dirty="0">
              <a:solidFill>
                <a:srgbClr val="69727B"/>
              </a:solidFill>
              <a:latin typeface="Calibri"/>
            </a:endParaRPr>
          </a:p>
        </p:txBody>
      </p:sp>
      <p:pic>
        <p:nvPicPr>
          <p:cNvPr id="3" name="Picture 2"/>
          <p:cNvPicPr>
            <a:picLocks noChangeAspect="1"/>
          </p:cNvPicPr>
          <p:nvPr/>
        </p:nvPicPr>
        <p:blipFill>
          <a:blip r:embed="rId5"/>
          <a:stretch>
            <a:fillRect/>
          </a:stretch>
        </p:blipFill>
        <p:spPr>
          <a:xfrm>
            <a:off x="3817165" y="1874318"/>
            <a:ext cx="1040804" cy="1040804"/>
          </a:xfrm>
          <a:prstGeom prst="round1Rect">
            <a:avLst/>
          </a:prstGeom>
        </p:spPr>
      </p:pic>
      <p:pic>
        <p:nvPicPr>
          <p:cNvPr id="9" name="Picture 8"/>
          <p:cNvPicPr>
            <a:picLocks noChangeAspect="1"/>
          </p:cNvPicPr>
          <p:nvPr/>
        </p:nvPicPr>
        <p:blipFill>
          <a:blip r:embed="rId6"/>
          <a:stretch>
            <a:fillRect/>
          </a:stretch>
        </p:blipFill>
        <p:spPr>
          <a:xfrm>
            <a:off x="6094038" y="1874317"/>
            <a:ext cx="1065298" cy="1065298"/>
          </a:xfrm>
          <a:prstGeom prst="round1Rect">
            <a:avLst/>
          </a:prstGeom>
        </p:spPr>
      </p:pic>
      <p:sp>
        <p:nvSpPr>
          <p:cNvPr id="13" name="TextBox 12">
            <a:extLst>
              <a:ext uri="{FF2B5EF4-FFF2-40B4-BE49-F238E27FC236}">
                <a16:creationId xmlns="" xmlns:a16="http://schemas.microsoft.com/office/drawing/2014/main" id="{FF94F18D-8460-4514-A409-B3CE655B12C4}"/>
              </a:ext>
            </a:extLst>
          </p:cNvPr>
          <p:cNvSpPr txBox="1"/>
          <p:nvPr/>
        </p:nvSpPr>
        <p:spPr>
          <a:xfrm>
            <a:off x="1607345" y="3056082"/>
            <a:ext cx="1887164" cy="646331"/>
          </a:xfrm>
          <a:prstGeom prst="rect">
            <a:avLst/>
          </a:prstGeom>
          <a:noFill/>
        </p:spPr>
        <p:txBody>
          <a:bodyPr wrap="square" rtlCol="0">
            <a:spAutoFit/>
          </a:bodyPr>
          <a:lstStyle/>
          <a:p>
            <a:pPr defTabSz="342900">
              <a:defRPr/>
            </a:pPr>
            <a:r>
              <a:rPr lang="en-US" sz="900" dirty="0">
                <a:solidFill>
                  <a:prstClr val="black"/>
                </a:solidFill>
                <a:latin typeface="Calibri"/>
              </a:rPr>
              <a:t>Instructor:</a:t>
            </a:r>
          </a:p>
          <a:p>
            <a:pPr defTabSz="342900">
              <a:defRPr/>
            </a:pPr>
            <a:r>
              <a:rPr lang="en-US" sz="900" dirty="0">
                <a:solidFill>
                  <a:prstClr val="black"/>
                </a:solidFill>
              </a:rPr>
              <a:t>T. Lee McWhorter, Jr.</a:t>
            </a:r>
          </a:p>
          <a:p>
            <a:pPr defTabSz="342900">
              <a:defRPr/>
            </a:pPr>
            <a:r>
              <a:rPr lang="en-US" sz="900" dirty="0">
                <a:solidFill>
                  <a:prstClr val="black"/>
                </a:solidFill>
              </a:rPr>
              <a:t>IT Expert Generalist and Educator</a:t>
            </a:r>
          </a:p>
          <a:p>
            <a:pPr defTabSz="342900">
              <a:defRPr/>
            </a:pPr>
            <a:r>
              <a:rPr lang="en-US" sz="900" dirty="0">
                <a:solidFill>
                  <a:prstClr val="black"/>
                </a:solidFill>
                <a:hlinkClick r:id="rId7"/>
              </a:rPr>
              <a:t>lee@mcwhortertechnologies.com</a:t>
            </a:r>
            <a:r>
              <a:rPr lang="en-US" sz="900" dirty="0">
                <a:solidFill>
                  <a:prstClr val="black"/>
                </a:solidFill>
              </a:rPr>
              <a:t>  </a:t>
            </a:r>
            <a:endParaRPr lang="en-US" sz="900" dirty="0">
              <a:solidFill>
                <a:prstClr val="black"/>
              </a:solidFill>
              <a:latin typeface="Calibri"/>
            </a:endParaRPr>
          </a:p>
        </p:txBody>
      </p:sp>
      <p:pic>
        <p:nvPicPr>
          <p:cNvPr id="7" name="Picture 6" descr="A person standing in front of a building&#10;&#10;Description generated with very high confidence">
            <a:extLst>
              <a:ext uri="{FF2B5EF4-FFF2-40B4-BE49-F238E27FC236}">
                <a16:creationId xmlns="" xmlns:a16="http://schemas.microsoft.com/office/drawing/2014/main" id="{17122E20-F3B1-4D8F-8447-BF0256C54BE1}"/>
              </a:ext>
            </a:extLst>
          </p:cNvPr>
          <p:cNvPicPr>
            <a:picLocks noChangeAspect="1"/>
          </p:cNvPicPr>
          <p:nvPr/>
        </p:nvPicPr>
        <p:blipFill>
          <a:blip r:embed="rId8"/>
          <a:stretch>
            <a:fillRect/>
          </a:stretch>
        </p:blipFill>
        <p:spPr>
          <a:xfrm>
            <a:off x="1612043" y="1874317"/>
            <a:ext cx="1049533" cy="1040805"/>
          </a:xfrm>
          <a:prstGeom prst="round1Rect">
            <a:avLst/>
          </a:prstGeom>
        </p:spPr>
      </p:pic>
    </p:spTree>
    <p:extLst>
      <p:ext uri="{BB962C8B-B14F-4D97-AF65-F5344CB8AC3E}">
        <p14:creationId xmlns="" xmlns:p14="http://schemas.microsoft.com/office/powerpoint/2010/main" val="5375252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40</a:t>
            </a:fld>
            <a:endParaRPr lang="en-US"/>
          </a:p>
        </p:txBody>
      </p:sp>
      <p:pic>
        <p:nvPicPr>
          <p:cNvPr id="8195" name="Picture 3"/>
          <p:cNvPicPr>
            <a:picLocks noChangeAspect="1" noChangeArrowheads="1"/>
          </p:cNvPicPr>
          <p:nvPr/>
        </p:nvPicPr>
        <p:blipFill>
          <a:blip r:embed="rId2"/>
          <a:srcRect/>
          <a:stretch>
            <a:fillRect/>
          </a:stretch>
        </p:blipFill>
        <p:spPr bwMode="auto">
          <a:xfrm>
            <a:off x="624221" y="538163"/>
            <a:ext cx="7621587" cy="4067175"/>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44FA6EF8-9439-40FB-B525-0B4524B9039D}"/>
              </a:ext>
            </a:extLst>
          </p:cNvPr>
          <p:cNvSpPr>
            <a:spLocks noGrp="1"/>
          </p:cNvSpPr>
          <p:nvPr>
            <p:ph type="title"/>
          </p:nvPr>
        </p:nvSpPr>
        <p:spPr/>
        <p:txBody>
          <a:bodyPr/>
          <a:lstStyle/>
          <a:p>
            <a:r>
              <a:rPr lang="en-US" dirty="0" smtClean="0"/>
              <a:t>DEMO</a:t>
            </a:r>
            <a:endParaRPr lang="en-US" dirty="0"/>
          </a:p>
        </p:txBody>
      </p:sp>
      <p:sp>
        <p:nvSpPr>
          <p:cNvPr id="7" name="Text Placeholder 6">
            <a:extLst>
              <a:ext uri="{FF2B5EF4-FFF2-40B4-BE49-F238E27FC236}">
                <a16:creationId xmlns:a16="http://schemas.microsoft.com/office/drawing/2014/main" xmlns="" id="{582AC503-FE08-4822-8EE6-7E4B2AF615C4}"/>
              </a:ext>
            </a:extLst>
          </p:cNvPr>
          <p:cNvSpPr>
            <a:spLocks noGrp="1"/>
          </p:cNvSpPr>
          <p:nvPr>
            <p:ph type="body" idx="1"/>
          </p:nvPr>
        </p:nvSpPr>
        <p:spPr/>
        <p:txBody>
          <a:bodyPr/>
          <a:lstStyle/>
          <a:p>
            <a:r>
              <a:rPr lang="en-US" dirty="0" smtClean="0"/>
              <a:t>GNS3 adding appliances and import project</a:t>
            </a:r>
          </a:p>
        </p:txBody>
      </p:sp>
      <p:sp>
        <p:nvSpPr>
          <p:cNvPr id="4" name="Slide Number Placeholder 3">
            <a:extLst>
              <a:ext uri="{FF2B5EF4-FFF2-40B4-BE49-F238E27FC236}">
                <a16:creationId xmlns:a16="http://schemas.microsoft.com/office/drawing/2014/main" xmlns="" id="{374343E0-BB2D-43B1-8CB7-B2C3F99719B4}"/>
              </a:ext>
            </a:extLst>
          </p:cNvPr>
          <p:cNvSpPr>
            <a:spLocks noGrp="1"/>
          </p:cNvSpPr>
          <p:nvPr>
            <p:ph type="sldNum" sz="quarter" idx="12"/>
          </p:nvPr>
        </p:nvSpPr>
        <p:spPr/>
        <p:txBody>
          <a:bodyPr/>
          <a:lstStyle/>
          <a:p>
            <a:fld id="{2066355A-084C-D24E-9AD2-7E4FC41EA627}" type="slidenum">
              <a:rPr lang="en-US" smtClean="0"/>
              <a:pPr/>
              <a:t>41</a:t>
            </a:fld>
            <a:endParaRPr lang="en-US"/>
          </a:p>
        </p:txBody>
      </p:sp>
      <p:pic>
        <p:nvPicPr>
          <p:cNvPr id="8" name="Picture 7" descr="A close up of a sign&#10;&#10;Description generated with very high confidence">
            <a:extLst>
              <a:ext uri="{FF2B5EF4-FFF2-40B4-BE49-F238E27FC236}">
                <a16:creationId xmlns:a16="http://schemas.microsoft.com/office/drawing/2014/main" xmlns="" id="{47CBB20D-752D-45E8-9486-412D6F14F606}"/>
              </a:ext>
            </a:extLst>
          </p:cNvPr>
          <p:cNvPicPr>
            <a:picLocks noChangeAspect="1"/>
          </p:cNvPicPr>
          <p:nvPr/>
        </p:nvPicPr>
        <p:blipFill>
          <a:blip r:embed="rId2"/>
          <a:stretch>
            <a:fillRect/>
          </a:stretch>
        </p:blipFill>
        <p:spPr>
          <a:xfrm>
            <a:off x="6363864" y="2627144"/>
            <a:ext cx="1871314" cy="1555529"/>
          </a:xfrm>
          <a:prstGeom prst="rect">
            <a:avLst/>
          </a:prstGeom>
        </p:spPr>
      </p:pic>
    </p:spTree>
    <p:extLst>
      <p:ext uri="{BB962C8B-B14F-4D97-AF65-F5344CB8AC3E}">
        <p14:creationId xmlns:p14="http://schemas.microsoft.com/office/powerpoint/2010/main" xmlns="" val="3910608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Do you think this type of virtual network is useful for teaching security / pen test concepts?</a:t>
            </a:r>
            <a:endParaRPr lang="en-US" dirty="0"/>
          </a:p>
          <a:p>
            <a:pPr marL="0" indent="0">
              <a:buNone/>
            </a:pPr>
            <a:endParaRPr lang="en-US" dirty="0"/>
          </a:p>
          <a:p>
            <a:pPr marL="342900" indent="-342900">
              <a:buAutoNum type="alphaLcPeriod"/>
            </a:pPr>
            <a:r>
              <a:rPr lang="en-US" dirty="0" smtClean="0"/>
              <a:t>Yes</a:t>
            </a:r>
            <a:endParaRPr lang="en-US" dirty="0"/>
          </a:p>
          <a:p>
            <a:pPr marL="342900" indent="-342900">
              <a:buFont typeface="Wingdings" charset="2"/>
              <a:buAutoNum type="alphaLcPeriod"/>
            </a:pPr>
            <a:r>
              <a:rPr lang="en-US" dirty="0" smtClean="0"/>
              <a:t>No</a:t>
            </a:r>
            <a:endParaRPr lang="en-US" dirty="0"/>
          </a:p>
          <a:p>
            <a:pPr marL="342900" indent="-342900">
              <a:buAutoNum type="alphaLcPeriod"/>
            </a:pPr>
            <a:r>
              <a:rPr lang="en-US" dirty="0" smtClean="0"/>
              <a:t>Maybe</a:t>
            </a:r>
            <a:endParaRPr lang="en-US" dirty="0"/>
          </a:p>
          <a:p>
            <a:pPr marL="342900" indent="-342900">
              <a:buAutoNum type="alphaLcPeriod"/>
            </a:pPr>
            <a:r>
              <a:rPr lang="en-US" dirty="0" smtClean="0"/>
              <a:t>Don’t need no </a:t>
            </a:r>
            <a:r>
              <a:rPr lang="en-US" dirty="0" err="1" smtClean="0"/>
              <a:t>stinkin</a:t>
            </a:r>
            <a:r>
              <a:rPr lang="en-US" dirty="0" smtClean="0"/>
              <a:t> virtual network…</a:t>
            </a: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42</a:t>
            </a:fld>
            <a:endParaRPr lang="en-US" dirty="0"/>
          </a:p>
        </p:txBody>
      </p:sp>
    </p:spTree>
    <p:extLst>
      <p:ext uri="{BB962C8B-B14F-4D97-AF65-F5344CB8AC3E}">
        <p14:creationId xmlns="" xmlns:p14="http://schemas.microsoft.com/office/powerpoint/2010/main" val="30829102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Homework for next class!</a:t>
            </a:r>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Set up / add standard and custom appliances used in the class topology to your GNS3 installation so they are usable from your Installed Devices side-bar.</a:t>
            </a:r>
          </a:p>
          <a:p>
            <a:endParaRPr lang="en-US" dirty="0" smtClean="0"/>
          </a:p>
          <a:p>
            <a:r>
              <a:rPr lang="en-US" dirty="0" smtClean="0"/>
              <a:t>Import the GNS3 portable project containing the class topology.</a:t>
            </a:r>
          </a:p>
          <a:p>
            <a:endParaRPr lang="en-US" dirty="0" smtClean="0"/>
          </a:p>
          <a:p>
            <a:r>
              <a:rPr lang="en-US" dirty="0" smtClean="0"/>
              <a:t>Take a look around the network, run some </a:t>
            </a:r>
            <a:r>
              <a:rPr lang="en-US" dirty="0" err="1" smtClean="0"/>
              <a:t>nmap</a:t>
            </a:r>
            <a:r>
              <a:rPr lang="en-US" dirty="0" smtClean="0"/>
              <a:t> scans, etc.  Make yourself at home. </a:t>
            </a:r>
            <a:r>
              <a:rPr lang="en-US" dirty="0" smtClean="0">
                <a:sym typeface="Wingdings" pitchFamily="2" charset="2"/>
              </a:rPr>
              <a:t></a:t>
            </a:r>
            <a:endParaRPr lang="en-US" dirty="0" smtClean="0"/>
          </a:p>
          <a:p>
            <a:endParaRPr lang="en-US" dirty="0" smtClean="0"/>
          </a:p>
          <a:p>
            <a:pPr>
              <a:buNone/>
            </a:pPr>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43</a:t>
            </a:fld>
            <a:endParaRPr lang="en-US"/>
          </a:p>
        </p:txBody>
      </p:sp>
    </p:spTree>
    <p:extLst>
      <p:ext uri="{BB962C8B-B14F-4D97-AF65-F5344CB8AC3E}">
        <p14:creationId xmlns="" xmlns:p14="http://schemas.microsoft.com/office/powerpoint/2010/main" val="6627903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dirty="0" smtClean="0"/>
              <a:t>Information Gathering and Vulnerability Identification Domains 2.1 &amp; 2.2</a:t>
            </a:r>
          </a:p>
          <a:p>
            <a:endParaRPr lang="en-US" dirty="0" smtClean="0"/>
          </a:p>
          <a:p>
            <a:r>
              <a:rPr lang="en-US" dirty="0" smtClean="0"/>
              <a:t>We will go over the virtual machines and their host-only network.</a:t>
            </a:r>
          </a:p>
          <a:p>
            <a:endParaRPr lang="en-US" dirty="0" smtClean="0"/>
          </a:p>
          <a:p>
            <a:r>
              <a:rPr lang="en-US" dirty="0" smtClean="0"/>
              <a:t>These virtual machines will be provided the following week.</a:t>
            </a:r>
          </a:p>
          <a:p>
            <a:endParaRPr lang="en-US" dirty="0"/>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44</a:t>
            </a:fld>
            <a:endParaRPr lang="en-US"/>
          </a:p>
        </p:txBody>
      </p:sp>
      <p:sp>
        <p:nvSpPr>
          <p:cNvPr id="9" name="Title 4">
            <a:extLst>
              <a:ext uri="{FF2B5EF4-FFF2-40B4-BE49-F238E27FC236}">
                <a16:creationId xmlns="" xmlns:a16="http://schemas.microsoft.com/office/drawing/2014/main" id="{5043FED6-F336-45DC-926B-CDA201E02228}"/>
              </a:ext>
            </a:extLst>
          </p:cNvPr>
          <p:cNvSpPr>
            <a:spLocks noGrp="1"/>
          </p:cNvSpPr>
          <p:nvPr>
            <p:ph type="title"/>
          </p:nvPr>
        </p:nvSpPr>
        <p:spPr>
          <a:xfrm>
            <a:off x="457200" y="205979"/>
            <a:ext cx="8229600" cy="857250"/>
          </a:xfrm>
        </p:spPr>
        <p:txBody>
          <a:bodyPr/>
          <a:lstStyle/>
          <a:p>
            <a:r>
              <a:rPr lang="en-US" dirty="0" smtClean="0"/>
              <a:t>Next Class!</a:t>
            </a:r>
            <a:endParaRPr lang="en-US" dirty="0"/>
          </a:p>
        </p:txBody>
      </p:sp>
    </p:spTree>
    <p:extLst>
      <p:ext uri="{BB962C8B-B14F-4D97-AF65-F5344CB8AC3E}">
        <p14:creationId xmlns="" xmlns:p14="http://schemas.microsoft.com/office/powerpoint/2010/main" val="6627903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68871A-7EC4-422F-B574-F7F4DD06ECDB}"/>
              </a:ext>
            </a:extLst>
          </p:cNvPr>
          <p:cNvSpPr>
            <a:spLocks noGrp="1"/>
          </p:cNvSpPr>
          <p:nvPr>
            <p:ph type="title"/>
          </p:nvPr>
        </p:nvSpPr>
        <p:spPr/>
        <p:txBody>
          <a:bodyPr/>
          <a:lstStyle/>
          <a:p>
            <a:r>
              <a:rPr lang="en-US" dirty="0"/>
              <a:t>Discussion time: Please type your questions in chat</a:t>
            </a:r>
          </a:p>
        </p:txBody>
      </p:sp>
      <p:sp>
        <p:nvSpPr>
          <p:cNvPr id="3" name="Content Placeholder 2">
            <a:extLst>
              <a:ext uri="{FF2B5EF4-FFF2-40B4-BE49-F238E27FC236}">
                <a16:creationId xmlns="" xmlns:a16="http://schemas.microsoft.com/office/drawing/2014/main" id="{4A932317-8DEF-4BD5-9BC7-CDD8A320C604}"/>
              </a:ext>
            </a:extLst>
          </p:cNvPr>
          <p:cNvSpPr>
            <a:spLocks noGrp="1"/>
          </p:cNvSpPr>
          <p:nvPr>
            <p:ph idx="1"/>
          </p:nvPr>
        </p:nvSpPr>
        <p:spPr/>
        <p:txBody>
          <a:bodyPr/>
          <a:lstStyle/>
          <a:p>
            <a:r>
              <a:rPr lang="en-US" dirty="0"/>
              <a:t>Questions over content.</a:t>
            </a:r>
          </a:p>
          <a:p>
            <a:r>
              <a:rPr lang="en-US" dirty="0"/>
              <a:t>Share you experience.</a:t>
            </a:r>
          </a:p>
          <a:p>
            <a:r>
              <a:rPr lang="en-US" dirty="0"/>
              <a:t>What would you like to see </a:t>
            </a:r>
            <a:br>
              <a:rPr lang="en-US" dirty="0"/>
            </a:br>
            <a:r>
              <a:rPr lang="en-US" dirty="0"/>
              <a:t>different moving forward? </a:t>
            </a:r>
          </a:p>
        </p:txBody>
      </p:sp>
      <p:sp>
        <p:nvSpPr>
          <p:cNvPr id="4" name="Slide Number Placeholder 3">
            <a:extLst>
              <a:ext uri="{FF2B5EF4-FFF2-40B4-BE49-F238E27FC236}">
                <a16:creationId xmlns="" xmlns:a16="http://schemas.microsoft.com/office/drawing/2014/main" id="{30934BE8-FA3C-435A-807A-87738D7D79F3}"/>
              </a:ext>
            </a:extLst>
          </p:cNvPr>
          <p:cNvSpPr>
            <a:spLocks noGrp="1"/>
          </p:cNvSpPr>
          <p:nvPr>
            <p:ph type="sldNum" sz="quarter" idx="12"/>
          </p:nvPr>
        </p:nvSpPr>
        <p:spPr/>
        <p:txBody>
          <a:bodyPr/>
          <a:lstStyle/>
          <a:p>
            <a:fld id="{2066355A-084C-D24E-9AD2-7E4FC41EA627}" type="slidenum">
              <a:rPr lang="en-US" smtClean="0"/>
              <a:pPr/>
              <a:t>45</a:t>
            </a:fld>
            <a:endParaRPr lang="en-US" dirty="0"/>
          </a:p>
        </p:txBody>
      </p:sp>
      <p:pic>
        <p:nvPicPr>
          <p:cNvPr id="6" name="Picture 5" descr="A picture containing clipart&#10;&#10;Description generated with very high confidence">
            <a:extLst>
              <a:ext uri="{FF2B5EF4-FFF2-40B4-BE49-F238E27FC236}">
                <a16:creationId xmlns="" xmlns:a16="http://schemas.microsoft.com/office/drawing/2014/main" id="{1440A530-B47F-4A69-A514-B87BCACE3A16}"/>
              </a:ext>
            </a:extLst>
          </p:cNvPr>
          <p:cNvPicPr>
            <a:picLocks noChangeAspect="1"/>
          </p:cNvPicPr>
          <p:nvPr/>
        </p:nvPicPr>
        <p:blipFill>
          <a:blip r:embed="rId2"/>
          <a:stretch>
            <a:fillRect/>
          </a:stretch>
        </p:blipFill>
        <p:spPr>
          <a:xfrm>
            <a:off x="4224832" y="1536076"/>
            <a:ext cx="4762500" cy="2228850"/>
          </a:xfrm>
          <a:prstGeom prst="rect">
            <a:avLst/>
          </a:prstGeom>
        </p:spPr>
      </p:pic>
      <p:sp>
        <p:nvSpPr>
          <p:cNvPr id="8" name="Rectangle: Diagonal Corners Rounded 7">
            <a:extLst>
              <a:ext uri="{FF2B5EF4-FFF2-40B4-BE49-F238E27FC236}">
                <a16:creationId xmlns="" xmlns:a16="http://schemas.microsoft.com/office/drawing/2014/main" id="{1C104D42-D1E7-4F57-8F57-E53F5E5A36D0}"/>
              </a:ext>
            </a:extLst>
          </p:cNvPr>
          <p:cNvSpPr/>
          <p:nvPr/>
        </p:nvSpPr>
        <p:spPr>
          <a:xfrm>
            <a:off x="2121199" y="3764926"/>
            <a:ext cx="4657725" cy="585618"/>
          </a:xfrm>
          <a:prstGeom prst="round2DiagRect">
            <a:avLst/>
          </a:prstGeom>
          <a:noFill/>
          <a:ln w="28575">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bg1"/>
              </a:solidFill>
            </a:endParaRPr>
          </a:p>
        </p:txBody>
      </p:sp>
      <p:sp>
        <p:nvSpPr>
          <p:cNvPr id="10" name="TextBox 9">
            <a:extLst>
              <a:ext uri="{FF2B5EF4-FFF2-40B4-BE49-F238E27FC236}">
                <a16:creationId xmlns="" xmlns:a16="http://schemas.microsoft.com/office/drawing/2014/main" id="{383FC931-BD16-4F6F-911B-437FAFD2F9F3}"/>
              </a:ext>
            </a:extLst>
          </p:cNvPr>
          <p:cNvSpPr txBox="1"/>
          <p:nvPr/>
        </p:nvSpPr>
        <p:spPr>
          <a:xfrm>
            <a:off x="2243137" y="3803269"/>
            <a:ext cx="4657725" cy="523220"/>
          </a:xfrm>
          <a:prstGeom prst="rect">
            <a:avLst/>
          </a:prstGeom>
          <a:noFill/>
        </p:spPr>
        <p:txBody>
          <a:bodyPr wrap="square" rtlCol="0">
            <a:spAutoFit/>
          </a:bodyPr>
          <a:lstStyle/>
          <a:p>
            <a:r>
              <a:rPr lang="en-US" sz="1400" dirty="0"/>
              <a:t>Let’s keep the going on LinkedIn in the CompTIA Instructor Forum: </a:t>
            </a:r>
            <a:r>
              <a:rPr lang="en-US" sz="1400" dirty="0">
                <a:hlinkClick r:id="rId3"/>
              </a:rPr>
              <a:t>http://bit.ly/2wMU4nL</a:t>
            </a:r>
            <a:r>
              <a:rPr lang="en-US" sz="1400" dirty="0"/>
              <a:t> </a:t>
            </a:r>
          </a:p>
        </p:txBody>
      </p:sp>
    </p:spTree>
    <p:extLst>
      <p:ext uri="{BB962C8B-B14F-4D97-AF65-F5344CB8AC3E}">
        <p14:creationId xmlns="" xmlns:p14="http://schemas.microsoft.com/office/powerpoint/2010/main" val="1948166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noChangeArrowheads="1"/>
          </p:cNvSpPr>
          <p:nvPr>
            <p:ph type="title" idx="4294967295"/>
          </p:nvPr>
        </p:nvSpPr>
        <p:spPr>
          <a:xfrm>
            <a:off x="1485900" y="205979"/>
            <a:ext cx="6172200" cy="857250"/>
          </a:xfrm>
          <a:ln/>
        </p:spPr>
        <p:txBody>
          <a:bodyPr/>
          <a:lstStyle/>
          <a:p>
            <a:r>
              <a:rPr lang="en-US" altLang="zh-CN" dirty="0"/>
              <a:t>Agenda</a:t>
            </a:r>
          </a:p>
        </p:txBody>
      </p:sp>
      <p:sp>
        <p:nvSpPr>
          <p:cNvPr id="7" name="Content Placeholder 2"/>
          <p:cNvSpPr>
            <a:spLocks noGrp="1" noChangeArrowheads="1"/>
          </p:cNvSpPr>
          <p:nvPr>
            <p:ph sz="half" idx="4294967295"/>
          </p:nvPr>
        </p:nvSpPr>
        <p:spPr bwMode="auto">
          <a:xfrm>
            <a:off x="5565275" y="1063229"/>
            <a:ext cx="2477729" cy="3685189"/>
          </a:xfrm>
          <a:prstGeom prst="rect">
            <a:avLst/>
          </a:prstGeom>
          <a:solidFill>
            <a:schemeClr val="bg1"/>
          </a:solidFill>
          <a:ln/>
          <a:extLst/>
        </p:spPr>
        <p:txBody>
          <a:bodyPr vert="horz" lIns="0" tIns="34290" rIns="68580" bIns="34290" rtlCol="0">
            <a:noAutofit/>
          </a:bodyPr>
          <a:lstStyle/>
          <a:p>
            <a:r>
              <a:rPr lang="en-US" dirty="0"/>
              <a:t>Session </a:t>
            </a:r>
            <a:r>
              <a:rPr lang="en-US" dirty="0" smtClean="0"/>
              <a:t>Objectives</a:t>
            </a:r>
          </a:p>
          <a:p>
            <a:r>
              <a:rPr lang="en-US" dirty="0" smtClean="0"/>
              <a:t>Review</a:t>
            </a:r>
            <a:endParaRPr lang="en-US" dirty="0"/>
          </a:p>
          <a:p>
            <a:r>
              <a:rPr lang="en-US" dirty="0" smtClean="0"/>
              <a:t>Penetration testing engagement scoping </a:t>
            </a:r>
          </a:p>
          <a:p>
            <a:r>
              <a:rPr lang="en-US" dirty="0" smtClean="0"/>
              <a:t>Compliance-based assessments</a:t>
            </a:r>
            <a:endParaRPr lang="en-US" altLang="zh-CN" dirty="0">
              <a:solidFill>
                <a:schemeClr val="tx1"/>
              </a:solidFill>
            </a:endParaRPr>
          </a:p>
        </p:txBody>
      </p:sp>
      <p:sp>
        <p:nvSpPr>
          <p:cNvPr id="2" name="AutoShape 2" descr="Image result for It groups"/>
          <p:cNvSpPr>
            <a:spLocks noChangeAspect="1" noChangeArrowheads="1"/>
          </p:cNvSpPr>
          <p:nvPr/>
        </p:nvSpPr>
        <p:spPr bwMode="auto">
          <a:xfrm>
            <a:off x="1259681" y="-108347"/>
            <a:ext cx="228600" cy="2286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sz="1350"/>
          </a:p>
        </p:txBody>
      </p:sp>
      <p:pic>
        <p:nvPicPr>
          <p:cNvPr id="9" name="Picture 8">
            <a:extLst>
              <a:ext uri="{FF2B5EF4-FFF2-40B4-BE49-F238E27FC236}">
                <a16:creationId xmlns="" xmlns:a16="http://schemas.microsoft.com/office/drawing/2014/main" id="{83AC7341-4D89-494D-B58E-07B291B5ABC3}"/>
              </a:ext>
            </a:extLst>
          </p:cNvPr>
          <p:cNvPicPr>
            <a:picLocks noChangeAspect="1"/>
          </p:cNvPicPr>
          <p:nvPr/>
        </p:nvPicPr>
        <p:blipFill>
          <a:blip r:embed="rId2"/>
          <a:stretch>
            <a:fillRect/>
          </a:stretch>
        </p:blipFill>
        <p:spPr>
          <a:xfrm>
            <a:off x="542925" y="1148953"/>
            <a:ext cx="3593306" cy="2914172"/>
          </a:xfrm>
          <a:prstGeom prst="rect">
            <a:avLst/>
          </a:prstGeom>
        </p:spPr>
      </p:pic>
    </p:spTree>
    <p:extLst>
      <p:ext uri="{BB962C8B-B14F-4D97-AF65-F5344CB8AC3E}">
        <p14:creationId xmlns="" xmlns:p14="http://schemas.microsoft.com/office/powerpoint/2010/main" val="2804105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6</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3176717711"/>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05/29/2018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Introduction: CompTIA program information, Tech review (Labs, GNS3 Project, &amp; VMs), and Planning and Scoping I.</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05/31/2018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Planning and Scoping II: Penetration testing engagement scoping and compliance-based assessments.</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06/05/2018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Information Gathering: Scanning, enumerating and the many other means of information gathering.</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06/07/2018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Vulnerability Identification: Vulnerability scanning and analysis to prepare for exploitation.</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06/12/2018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 Social engineering attack types and physical security.</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06/14/2018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 Network-based, wireless &amp; RF-based, and application vulnerabilities.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7" name="Rectangle 16">
            <a:extLst>
              <a:ext uri="{FF2B5EF4-FFF2-40B4-BE49-F238E27FC236}">
                <a16:creationId xmlns="" xmlns:a16="http://schemas.microsoft.com/office/drawing/2014/main" id="{392274BE-9EA5-4C31-A5F4-AF666394746A}"/>
              </a:ext>
            </a:extLst>
          </p:cNvPr>
          <p:cNvSpPr/>
          <p:nvPr/>
        </p:nvSpPr>
        <p:spPr>
          <a:xfrm>
            <a:off x="607219" y="158916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
        <p:nvSpPr>
          <p:cNvPr id="8" name="Rectangle 7">
            <a:extLst>
              <a:ext uri="{FF2B5EF4-FFF2-40B4-BE49-F238E27FC236}">
                <a16:creationId xmlns="" xmlns:a16="http://schemas.microsoft.com/office/drawing/2014/main" id="{392274BE-9EA5-4C31-A5F4-AF666394746A}"/>
              </a:ext>
            </a:extLst>
          </p:cNvPr>
          <p:cNvSpPr/>
          <p:nvPr/>
        </p:nvSpPr>
        <p:spPr>
          <a:xfrm>
            <a:off x="613699" y="2082043"/>
            <a:ext cx="320922" cy="300082"/>
          </a:xfrm>
          <a:prstGeom prst="rect">
            <a:avLst/>
          </a:prstGeom>
        </p:spPr>
        <p:txBody>
          <a:bodyPr wrap="none">
            <a:spAutoFit/>
          </a:bodyPr>
          <a:lstStyle/>
          <a:p>
            <a:r>
              <a:rPr lang="en-US" altLang="zh-CN" sz="1350" dirty="0">
                <a:solidFill>
                  <a:schemeClr val="bg1"/>
                </a:solidFill>
                <a:latin typeface="Calibri" panose="020F0502020204030204" pitchFamily="34" charset="0"/>
                <a:ea typeface="SimSun" panose="02010600030101010101" pitchFamily="2" charset="-122"/>
                <a:sym typeface="Wingdings" panose="05000000000000000000" pitchFamily="2" charset="2"/>
              </a:rPr>
              <a:t></a:t>
            </a:r>
            <a:endParaRPr lang="en-US" sz="1350" dirty="0">
              <a:solidFill>
                <a:schemeClr val="bg1"/>
              </a:solidFill>
            </a:endParaRPr>
          </a:p>
        </p:txBody>
      </p:sp>
    </p:spTree>
    <p:extLst>
      <p:ext uri="{BB962C8B-B14F-4D97-AF65-F5344CB8AC3E}">
        <p14:creationId xmlns="" xmlns:p14="http://schemas.microsoft.com/office/powerpoint/2010/main" val="3993475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066355A-084C-D24E-9AD2-7E4FC41EA627}" type="slidenum">
              <a:rPr lang="en-US" smtClean="0"/>
              <a:pPr/>
              <a:t>7</a:t>
            </a:fld>
            <a:endParaRPr lang="en-US" dirty="0"/>
          </a:p>
        </p:txBody>
      </p:sp>
      <p:sp>
        <p:nvSpPr>
          <p:cNvPr id="3" name="Rectangle 1"/>
          <p:cNvSpPr>
            <a:spLocks noChangeArrowheads="1"/>
          </p:cNvSpPr>
          <p:nvPr/>
        </p:nvSpPr>
        <p:spPr bwMode="auto">
          <a:xfrm>
            <a:off x="2291954" y="1396217"/>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
        <p:nvSpPr>
          <p:cNvPr id="10" name="Rectangle 2"/>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graphicFrame>
        <p:nvGraphicFramePr>
          <p:cNvPr id="11" name="Table 10"/>
          <p:cNvGraphicFramePr>
            <a:graphicFrameLocks noGrp="1"/>
          </p:cNvGraphicFramePr>
          <p:nvPr>
            <p:extLst>
              <p:ext uri="{D42A27DB-BD31-4B8C-83A1-F6EECF244321}">
                <p14:modId xmlns="" xmlns:p14="http://schemas.microsoft.com/office/powerpoint/2010/main" val="913887436"/>
              </p:ext>
            </p:extLst>
          </p:nvPr>
        </p:nvGraphicFramePr>
        <p:xfrm>
          <a:off x="607219" y="963470"/>
          <a:ext cx="7672387" cy="3303043"/>
        </p:xfrm>
        <a:graphic>
          <a:graphicData uri="http://schemas.openxmlformats.org/drawingml/2006/table">
            <a:tbl>
              <a:tblPr firstRow="1" firstCol="1" bandRow="1">
                <a:tableStyleId>{5C22544A-7EE6-4342-B048-85BDC9FD1C3A}</a:tableStyleId>
              </a:tblPr>
              <a:tblGrid>
                <a:gridCol w="1450181">
                  <a:extLst>
                    <a:ext uri="{9D8B030D-6E8A-4147-A177-3AD203B41FA5}">
                      <a16:colId xmlns="" xmlns:a16="http://schemas.microsoft.com/office/drawing/2014/main" val="20000"/>
                    </a:ext>
                  </a:extLst>
                </a:gridCol>
                <a:gridCol w="6222206">
                  <a:extLst>
                    <a:ext uri="{9D8B030D-6E8A-4147-A177-3AD203B41FA5}">
                      <a16:colId xmlns="" xmlns:a16="http://schemas.microsoft.com/office/drawing/2014/main" val="20002"/>
                    </a:ext>
                  </a:extLst>
                </a:gridCol>
              </a:tblGrid>
              <a:tr h="274047">
                <a:tc gridSpan="2">
                  <a:txBody>
                    <a:bodyPr/>
                    <a:lstStyle/>
                    <a:p>
                      <a:pPr marL="0" marR="0" algn="ctr">
                        <a:lnSpc>
                          <a:spcPct val="115000"/>
                        </a:lnSpc>
                        <a:spcBef>
                          <a:spcPts val="0"/>
                        </a:spcBef>
                        <a:spcAft>
                          <a:spcPts val="0"/>
                        </a:spcAft>
                      </a:pPr>
                      <a:r>
                        <a:rPr lang="en-US" sz="1400" baseline="0" dirty="0" err="1">
                          <a:effectLst/>
                        </a:rPr>
                        <a:t>PenTest</a:t>
                      </a:r>
                      <a:r>
                        <a:rPr lang="en-US" sz="1400" baseline="0" dirty="0">
                          <a:effectLst/>
                        </a:rPr>
                        <a:t>+ PT0-001  TTT Session Outline</a:t>
                      </a:r>
                      <a:endParaRPr lang="en-US" sz="1400" baseline="0" dirty="0">
                        <a:effectLst/>
                        <a:latin typeface="Calibri"/>
                        <a:ea typeface="Calibri"/>
                        <a:cs typeface="Times New Roman"/>
                      </a:endParaRPr>
                    </a:p>
                  </a:txBody>
                  <a:tcPr marL="27674" marR="27674" marT="0" marB="0" anchor="ctr"/>
                </a:tc>
                <a:tc hMerge="1">
                  <a:txBody>
                    <a:bodyPr/>
                    <a:lstStyle/>
                    <a:p>
                      <a:endParaRPr lang="en-US"/>
                    </a:p>
                  </a:txBody>
                  <a:tcPr/>
                </a:tc>
                <a:extLst>
                  <a:ext uri="{0D108BD9-81ED-4DB2-BD59-A6C34878D82A}">
                    <a16:rowId xmlns="" xmlns:a16="http://schemas.microsoft.com/office/drawing/2014/main" val="10000"/>
                  </a:ext>
                </a:extLst>
              </a:tr>
              <a:tr h="222695">
                <a:tc>
                  <a:txBody>
                    <a:bodyPr/>
                    <a:lstStyle/>
                    <a:p>
                      <a:pPr marL="0" marR="0" algn="ctr">
                        <a:lnSpc>
                          <a:spcPct val="115000"/>
                        </a:lnSpc>
                        <a:spcBef>
                          <a:spcPts val="0"/>
                        </a:spcBef>
                        <a:spcAft>
                          <a:spcPts val="0"/>
                        </a:spcAft>
                      </a:pPr>
                      <a:r>
                        <a:rPr lang="en-US" sz="1400" baseline="0" dirty="0">
                          <a:effectLst/>
                        </a:rPr>
                        <a:t>Date</a:t>
                      </a:r>
                      <a:endParaRPr lang="en-US" sz="1400" baseline="0" dirty="0">
                        <a:effectLst/>
                        <a:latin typeface="Calibri"/>
                        <a:ea typeface="Calibri"/>
                        <a:cs typeface="Times New Roman"/>
                      </a:endParaRPr>
                    </a:p>
                  </a:txBody>
                  <a:tcPr marL="27674" marR="27674" marT="0" marB="0" anchor="ctr"/>
                </a:tc>
                <a:tc>
                  <a:txBody>
                    <a:bodyPr/>
                    <a:lstStyle/>
                    <a:p>
                      <a:pPr marL="0" marR="0" algn="ctr">
                        <a:lnSpc>
                          <a:spcPct val="115000"/>
                        </a:lnSpc>
                        <a:spcBef>
                          <a:spcPts val="0"/>
                        </a:spcBef>
                        <a:spcAft>
                          <a:spcPts val="0"/>
                        </a:spcAft>
                      </a:pPr>
                      <a:r>
                        <a:rPr lang="en-US" sz="1400" baseline="0" dirty="0">
                          <a:effectLst/>
                        </a:rPr>
                        <a:t>Topic</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1"/>
                  </a:ext>
                </a:extLst>
              </a:tr>
              <a:tr h="329992">
                <a:tc>
                  <a:txBody>
                    <a:bodyPr/>
                    <a:lstStyle/>
                    <a:p>
                      <a:pPr marL="0" marR="0" algn="ctr">
                        <a:lnSpc>
                          <a:spcPct val="115000"/>
                        </a:lnSpc>
                        <a:spcBef>
                          <a:spcPts val="0"/>
                        </a:spcBef>
                        <a:spcAft>
                          <a:spcPts val="0"/>
                        </a:spcAft>
                      </a:pPr>
                      <a:r>
                        <a:rPr lang="en-US" sz="1400" strike="noStrike" baseline="0" dirty="0">
                          <a:effectLst/>
                        </a:rPr>
                        <a:t>06/26/2018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Attacks and Exploits III: Local host vulnerabilities and post-exploitation techniques.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6"/>
                  </a:ext>
                </a:extLst>
              </a:tr>
              <a:tr h="329992">
                <a:tc>
                  <a:txBody>
                    <a:bodyPr/>
                    <a:lstStyle/>
                    <a:p>
                      <a:pPr marL="0" marR="0" algn="ctr">
                        <a:lnSpc>
                          <a:spcPct val="115000"/>
                        </a:lnSpc>
                        <a:spcBef>
                          <a:spcPts val="0"/>
                        </a:spcBef>
                        <a:spcAft>
                          <a:spcPts val="0"/>
                        </a:spcAft>
                      </a:pPr>
                      <a:r>
                        <a:rPr lang="en-US" sz="1400" strike="noStrike" baseline="0" dirty="0">
                          <a:effectLst/>
                        </a:rPr>
                        <a:t>06/28/2018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 Using and analyzing output from Nmap, </a:t>
                      </a:r>
                      <a:r>
                        <a:rPr lang="en-US" sz="1400" baseline="0" dirty="0" err="1">
                          <a:effectLst/>
                        </a:rPr>
                        <a:t>Netcat</a:t>
                      </a:r>
                      <a:r>
                        <a:rPr lang="en-US" sz="1400" baseline="0" dirty="0">
                          <a:effectLst/>
                        </a:rPr>
                        <a:t> and other penetration testing tools and </a:t>
                      </a:r>
                      <a:r>
                        <a:rPr lang="en-US" sz="1400" baseline="0" dirty="0" smtClean="0">
                          <a:effectLst/>
                        </a:rPr>
                        <a:t>utilities</a:t>
                      </a:r>
                      <a:r>
                        <a:rPr lang="en-US" sz="1400" baseline="0" dirty="0">
                          <a:effectLst/>
                        </a:rPr>
                        <a:t>.</a:t>
                      </a:r>
                    </a:p>
                  </a:txBody>
                  <a:tcPr marL="27674" marR="27674" marT="0" marB="0" anchor="ctr"/>
                </a:tc>
                <a:extLst>
                  <a:ext uri="{0D108BD9-81ED-4DB2-BD59-A6C34878D82A}">
                    <a16:rowId xmlns="" xmlns:a16="http://schemas.microsoft.com/office/drawing/2014/main" val="10007"/>
                  </a:ext>
                </a:extLst>
              </a:tr>
              <a:tr h="329992">
                <a:tc>
                  <a:txBody>
                    <a:bodyPr/>
                    <a:lstStyle/>
                    <a:p>
                      <a:pPr marL="0" marR="0" algn="ctr">
                        <a:lnSpc>
                          <a:spcPct val="115000"/>
                        </a:lnSpc>
                        <a:spcBef>
                          <a:spcPts val="0"/>
                        </a:spcBef>
                        <a:spcAft>
                          <a:spcPts val="0"/>
                        </a:spcAft>
                      </a:pPr>
                      <a:r>
                        <a:rPr lang="en-US" sz="1400" strike="noStrike" baseline="0" dirty="0">
                          <a:effectLst/>
                        </a:rPr>
                        <a:t>07/17/2018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Penetration Tools II: Programming and scripting overview (BASH, </a:t>
                      </a:r>
                      <a:r>
                        <a:rPr lang="en-US" sz="1400" baseline="0" dirty="0" err="1" smtClean="0">
                          <a:effectLst/>
                        </a:rPr>
                        <a:t>PowerShell</a:t>
                      </a:r>
                      <a:r>
                        <a:rPr lang="en-US" sz="1400" baseline="0" dirty="0">
                          <a:effectLst/>
                        </a:rPr>
                        <a:t>, Python &amp; Ruby).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8"/>
                  </a:ext>
                </a:extLst>
              </a:tr>
              <a:tr h="329992">
                <a:tc>
                  <a:txBody>
                    <a:bodyPr/>
                    <a:lstStyle/>
                    <a:p>
                      <a:pPr marL="0" marR="0" algn="ctr">
                        <a:lnSpc>
                          <a:spcPct val="115000"/>
                        </a:lnSpc>
                        <a:spcBef>
                          <a:spcPts val="0"/>
                        </a:spcBef>
                        <a:spcAft>
                          <a:spcPts val="0"/>
                        </a:spcAft>
                      </a:pPr>
                      <a:r>
                        <a:rPr lang="en-US" sz="1400" strike="noStrike" baseline="0" dirty="0">
                          <a:effectLst/>
                        </a:rPr>
                        <a:t>07/19/2018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 Report writing and handling best practices, and the importance of communications.</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09"/>
                  </a:ext>
                </a:extLst>
              </a:tr>
              <a:tr h="329992">
                <a:tc>
                  <a:txBody>
                    <a:bodyPr/>
                    <a:lstStyle/>
                    <a:p>
                      <a:pPr marL="0" marR="0" algn="ctr">
                        <a:lnSpc>
                          <a:spcPct val="115000"/>
                        </a:lnSpc>
                        <a:spcBef>
                          <a:spcPts val="0"/>
                        </a:spcBef>
                        <a:spcAft>
                          <a:spcPts val="0"/>
                        </a:spcAft>
                      </a:pPr>
                      <a:r>
                        <a:rPr lang="en-US" sz="1400" strike="noStrike" baseline="0" dirty="0">
                          <a:effectLst/>
                        </a:rPr>
                        <a:t>07/24/2018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Reporting and Communications II: Recommending mitigation strategies and other post-report activities.</a:t>
                      </a:r>
                    </a:p>
                  </a:txBody>
                  <a:tcPr marL="27674" marR="27674" marT="0" marB="0" anchor="ctr"/>
                </a:tc>
                <a:extLst>
                  <a:ext uri="{0D108BD9-81ED-4DB2-BD59-A6C34878D82A}">
                    <a16:rowId xmlns="" xmlns:a16="http://schemas.microsoft.com/office/drawing/2014/main" val="10010"/>
                  </a:ext>
                </a:extLst>
              </a:tr>
              <a:tr h="329992">
                <a:tc>
                  <a:txBody>
                    <a:bodyPr/>
                    <a:lstStyle/>
                    <a:p>
                      <a:pPr marL="0" marR="0" algn="ctr">
                        <a:lnSpc>
                          <a:spcPct val="115000"/>
                        </a:lnSpc>
                        <a:spcBef>
                          <a:spcPts val="0"/>
                        </a:spcBef>
                        <a:spcAft>
                          <a:spcPts val="0"/>
                        </a:spcAft>
                      </a:pPr>
                      <a:r>
                        <a:rPr lang="en-US" sz="1400" strike="noStrike" baseline="0" dirty="0">
                          <a:effectLst/>
                        </a:rPr>
                        <a:t>07/26/2018</a:t>
                      </a:r>
                      <a:endParaRPr lang="en-US" sz="1400" strike="noStrike" baseline="0" dirty="0">
                        <a:effectLst/>
                        <a:latin typeface="Calibri"/>
                        <a:ea typeface="Calibri"/>
                        <a:cs typeface="Times New Roman"/>
                      </a:endParaRPr>
                    </a:p>
                  </a:txBody>
                  <a:tcPr marL="27674" marR="27674" marT="0" marB="0" anchor="ctr"/>
                </a:tc>
                <a:tc>
                  <a:txBody>
                    <a:bodyPr/>
                    <a:lstStyle/>
                    <a:p>
                      <a:pPr marL="0" marR="0">
                        <a:lnSpc>
                          <a:spcPct val="115000"/>
                        </a:lnSpc>
                        <a:spcBef>
                          <a:spcPts val="0"/>
                        </a:spcBef>
                        <a:spcAft>
                          <a:spcPts val="0"/>
                        </a:spcAft>
                      </a:pPr>
                      <a:r>
                        <a:rPr lang="en-US" sz="1400" baseline="0" dirty="0">
                          <a:effectLst/>
                        </a:rPr>
                        <a:t>Wrap up: Final review, demos, and best practices as well as CompTIA wrap up information and survey.</a:t>
                      </a:r>
                      <a:endParaRPr lang="en-US" sz="1400" baseline="0" dirty="0">
                        <a:effectLst/>
                        <a:latin typeface="Calibri"/>
                        <a:ea typeface="Calibri"/>
                        <a:cs typeface="Times New Roman"/>
                      </a:endParaRPr>
                    </a:p>
                  </a:txBody>
                  <a:tcPr marL="27674" marR="27674" marT="0" marB="0" anchor="ctr"/>
                </a:tc>
                <a:extLst>
                  <a:ext uri="{0D108BD9-81ED-4DB2-BD59-A6C34878D82A}">
                    <a16:rowId xmlns="" xmlns:a16="http://schemas.microsoft.com/office/drawing/2014/main" val="10011"/>
                  </a:ext>
                </a:extLst>
              </a:tr>
            </a:tbl>
          </a:graphicData>
        </a:graphic>
      </p:graphicFrame>
      <p:sp>
        <p:nvSpPr>
          <p:cNvPr id="12" name="Rectangle 3"/>
          <p:cNvSpPr>
            <a:spLocks noChangeArrowheads="1"/>
          </p:cNvSpPr>
          <p:nvPr/>
        </p:nvSpPr>
        <p:spPr bwMode="auto">
          <a:xfrm>
            <a:off x="3345657" y="1181905"/>
            <a:ext cx="138564" cy="27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800" fontAlgn="base">
              <a:spcBef>
                <a:spcPct val="0"/>
              </a:spcBef>
              <a:spcAft>
                <a:spcPct val="0"/>
              </a:spcAft>
            </a:pPr>
            <a:endParaRPr lang="en-US" altLang="en-US" sz="1350">
              <a:latin typeface="Arial" pitchFamily="34" charset="0"/>
              <a:cs typeface="Arial" pitchFamily="34" charset="0"/>
            </a:endParaRPr>
          </a:p>
        </p:txBody>
      </p:sp>
    </p:spTree>
    <p:extLst>
      <p:ext uri="{BB962C8B-B14F-4D97-AF65-F5344CB8AC3E}">
        <p14:creationId xmlns="" xmlns:p14="http://schemas.microsoft.com/office/powerpoint/2010/main" val="3895198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043FED6-F336-45DC-926B-CDA201E02228}"/>
              </a:ext>
            </a:extLst>
          </p:cNvPr>
          <p:cNvSpPr>
            <a:spLocks noGrp="1"/>
          </p:cNvSpPr>
          <p:nvPr>
            <p:ph type="title"/>
          </p:nvPr>
        </p:nvSpPr>
        <p:spPr/>
        <p:txBody>
          <a:bodyPr/>
          <a:lstStyle/>
          <a:p>
            <a:r>
              <a:rPr lang="en-US" dirty="0" smtClean="0"/>
              <a:t>Welcome</a:t>
            </a:r>
            <a:endParaRPr lang="en-US" dirty="0"/>
          </a:p>
        </p:txBody>
      </p:sp>
      <p:sp>
        <p:nvSpPr>
          <p:cNvPr id="6" name="Content Placeholder 5">
            <a:extLst>
              <a:ext uri="{FF2B5EF4-FFF2-40B4-BE49-F238E27FC236}">
                <a16:creationId xmlns="" xmlns:a16="http://schemas.microsoft.com/office/drawing/2014/main" id="{5C64E29F-9D76-4E99-B58A-1DDBBE8F50E8}"/>
              </a:ext>
            </a:extLst>
          </p:cNvPr>
          <p:cNvSpPr>
            <a:spLocks noGrp="1"/>
          </p:cNvSpPr>
          <p:nvPr>
            <p:ph idx="1"/>
          </p:nvPr>
        </p:nvSpPr>
        <p:spPr/>
        <p:txBody>
          <a:bodyPr/>
          <a:lstStyle/>
          <a:p>
            <a:r>
              <a:rPr lang="en-US" b="1" dirty="0" smtClean="0"/>
              <a:t>Lee McWhorter</a:t>
            </a:r>
          </a:p>
          <a:p>
            <a:pPr>
              <a:spcBef>
                <a:spcPts val="600"/>
              </a:spcBef>
            </a:pPr>
            <a:r>
              <a:rPr lang="en-US" dirty="0" smtClean="0"/>
              <a:t>Instructor</a:t>
            </a:r>
          </a:p>
          <a:p>
            <a:pPr>
              <a:spcBef>
                <a:spcPts val="600"/>
              </a:spcBef>
            </a:pPr>
            <a:r>
              <a:rPr lang="en-US" dirty="0" smtClean="0"/>
              <a:t>Lead Author</a:t>
            </a:r>
          </a:p>
          <a:p>
            <a:pPr>
              <a:spcBef>
                <a:spcPts val="600"/>
              </a:spcBef>
            </a:pPr>
            <a:r>
              <a:rPr lang="en-US" dirty="0" err="1" smtClean="0"/>
              <a:t>Woz</a:t>
            </a:r>
            <a:r>
              <a:rPr lang="en-US" dirty="0" smtClean="0"/>
              <a:t> U Cyber Security Program</a:t>
            </a:r>
          </a:p>
          <a:p>
            <a:pPr>
              <a:spcBef>
                <a:spcPts val="600"/>
              </a:spcBef>
            </a:pPr>
            <a:endParaRPr lang="en-US" dirty="0" smtClean="0"/>
          </a:p>
          <a:p>
            <a:r>
              <a:rPr lang="en-US" dirty="0" smtClean="0"/>
              <a:t>lee@mcwhortertechnologies.com</a:t>
            </a:r>
          </a:p>
        </p:txBody>
      </p:sp>
      <p:sp>
        <p:nvSpPr>
          <p:cNvPr id="4" name="Slide Number Placeholder 3">
            <a:extLst>
              <a:ext uri="{FF2B5EF4-FFF2-40B4-BE49-F238E27FC236}">
                <a16:creationId xmlns="" xmlns:a16="http://schemas.microsoft.com/office/drawing/2014/main" id="{6C8F2F96-FA1F-4AFA-88D4-C456A3943953}"/>
              </a:ext>
            </a:extLst>
          </p:cNvPr>
          <p:cNvSpPr>
            <a:spLocks noGrp="1"/>
          </p:cNvSpPr>
          <p:nvPr>
            <p:ph type="sldNum" sz="quarter" idx="12"/>
          </p:nvPr>
        </p:nvSpPr>
        <p:spPr/>
        <p:txBody>
          <a:bodyPr/>
          <a:lstStyle/>
          <a:p>
            <a:fld id="{91AF2B4D-6B12-4EDF-87BB-2B55CECB6611}" type="slidenum">
              <a:rPr lang="en-US" smtClean="0"/>
              <a:pPr/>
              <a:t>8</a:t>
            </a:fld>
            <a:endParaRPr lang="en-US"/>
          </a:p>
        </p:txBody>
      </p:sp>
      <p:pic>
        <p:nvPicPr>
          <p:cNvPr id="1026" name="Picture 2"/>
          <p:cNvPicPr>
            <a:picLocks noChangeAspect="1" noChangeArrowheads="1"/>
          </p:cNvPicPr>
          <p:nvPr/>
        </p:nvPicPr>
        <p:blipFill>
          <a:blip r:embed="rId2"/>
          <a:srcRect/>
          <a:stretch>
            <a:fillRect/>
          </a:stretch>
        </p:blipFill>
        <p:spPr bwMode="auto">
          <a:xfrm>
            <a:off x="6909796" y="1181152"/>
            <a:ext cx="1777004" cy="1762226"/>
          </a:xfrm>
          <a:prstGeom prst="rect">
            <a:avLst/>
          </a:prstGeom>
          <a:noFill/>
          <a:ln w="9525">
            <a:noFill/>
            <a:miter lim="800000"/>
            <a:headEnd/>
            <a:tailEnd/>
          </a:ln>
        </p:spPr>
      </p:pic>
      <p:pic>
        <p:nvPicPr>
          <p:cNvPr id="1028" name="Picture 4"/>
          <p:cNvPicPr>
            <a:picLocks noChangeAspect="1" noChangeArrowheads="1"/>
          </p:cNvPicPr>
          <p:nvPr/>
        </p:nvPicPr>
        <p:blipFill>
          <a:blip r:embed="rId3"/>
          <a:srcRect/>
          <a:stretch>
            <a:fillRect/>
          </a:stretch>
        </p:blipFill>
        <p:spPr bwMode="auto">
          <a:xfrm>
            <a:off x="2337881" y="3540799"/>
            <a:ext cx="1219200" cy="1219200"/>
          </a:xfrm>
          <a:prstGeom prst="rect">
            <a:avLst/>
          </a:prstGeom>
          <a:noFill/>
          <a:ln w="9525">
            <a:noFill/>
            <a:miter lim="800000"/>
            <a:headEnd/>
            <a:tailEnd/>
          </a:ln>
        </p:spPr>
      </p:pic>
      <p:pic>
        <p:nvPicPr>
          <p:cNvPr id="1029" name="Picture 5"/>
          <p:cNvPicPr>
            <a:picLocks noChangeAspect="1" noChangeArrowheads="1"/>
          </p:cNvPicPr>
          <p:nvPr/>
        </p:nvPicPr>
        <p:blipFill>
          <a:blip r:embed="rId4"/>
          <a:srcRect/>
          <a:stretch>
            <a:fillRect/>
          </a:stretch>
        </p:blipFill>
        <p:spPr bwMode="auto">
          <a:xfrm>
            <a:off x="5181600" y="3531071"/>
            <a:ext cx="1219200" cy="1219200"/>
          </a:xfrm>
          <a:prstGeom prst="rect">
            <a:avLst/>
          </a:prstGeom>
          <a:noFill/>
          <a:ln w="9525">
            <a:noFill/>
            <a:miter lim="800000"/>
            <a:headEnd/>
            <a:tailEnd/>
          </a:ln>
        </p:spPr>
      </p:pic>
      <p:pic>
        <p:nvPicPr>
          <p:cNvPr id="1032" name="Picture 8"/>
          <p:cNvPicPr>
            <a:picLocks noChangeAspect="1" noChangeArrowheads="1"/>
          </p:cNvPicPr>
          <p:nvPr/>
        </p:nvPicPr>
        <p:blipFill>
          <a:blip r:embed="rId5"/>
          <a:srcRect/>
          <a:stretch>
            <a:fillRect/>
          </a:stretch>
        </p:blipFill>
        <p:spPr bwMode="auto">
          <a:xfrm>
            <a:off x="3072859" y="1200151"/>
            <a:ext cx="2540000" cy="1308100"/>
          </a:xfrm>
          <a:prstGeom prst="rect">
            <a:avLst/>
          </a:prstGeom>
          <a:noFill/>
          <a:ln w="9525">
            <a:noFill/>
            <a:miter lim="800000"/>
            <a:headEnd/>
            <a:tailEnd/>
          </a:ln>
        </p:spPr>
      </p:pic>
    </p:spTree>
    <p:extLst>
      <p:ext uri="{BB962C8B-B14F-4D97-AF65-F5344CB8AC3E}">
        <p14:creationId xmlns="" xmlns:p14="http://schemas.microsoft.com/office/powerpoint/2010/main" val="662790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D48563-23F2-4946-9275-4E1494B9FF99}"/>
              </a:ext>
            </a:extLst>
          </p:cNvPr>
          <p:cNvSpPr>
            <a:spLocks noGrp="1"/>
          </p:cNvSpPr>
          <p:nvPr>
            <p:ph type="title"/>
          </p:nvPr>
        </p:nvSpPr>
        <p:spPr/>
        <p:txBody>
          <a:bodyPr/>
          <a:lstStyle/>
          <a:p>
            <a:r>
              <a:rPr lang="en-US" dirty="0"/>
              <a:t>POLL</a:t>
            </a:r>
          </a:p>
        </p:txBody>
      </p:sp>
      <p:sp>
        <p:nvSpPr>
          <p:cNvPr id="3" name="Content Placeholder 2">
            <a:extLst>
              <a:ext uri="{FF2B5EF4-FFF2-40B4-BE49-F238E27FC236}">
                <a16:creationId xmlns="" xmlns:a16="http://schemas.microsoft.com/office/drawing/2014/main" id="{0F1AD5BE-D604-45C8-92BA-5E594CA32098}"/>
              </a:ext>
            </a:extLst>
          </p:cNvPr>
          <p:cNvSpPr>
            <a:spLocks noGrp="1"/>
          </p:cNvSpPr>
          <p:nvPr>
            <p:ph idx="1"/>
          </p:nvPr>
        </p:nvSpPr>
        <p:spPr/>
        <p:txBody>
          <a:bodyPr/>
          <a:lstStyle/>
          <a:p>
            <a:pPr marL="0" indent="0">
              <a:buNone/>
            </a:pPr>
            <a:r>
              <a:rPr lang="en-US" dirty="0" smtClean="0"/>
              <a:t>Where you able to get </a:t>
            </a:r>
            <a:r>
              <a:rPr lang="en-US" dirty="0" err="1" smtClean="0"/>
              <a:t>VirtualBox</a:t>
            </a:r>
            <a:r>
              <a:rPr lang="en-US" dirty="0" smtClean="0"/>
              <a:t> and GNS3 set up?</a:t>
            </a:r>
            <a:endParaRPr lang="en-US" dirty="0"/>
          </a:p>
          <a:p>
            <a:pPr marL="0" indent="0">
              <a:buNone/>
            </a:pPr>
            <a:endParaRPr lang="en-US" dirty="0"/>
          </a:p>
          <a:p>
            <a:pPr marL="342900" indent="-342900">
              <a:buAutoNum type="alphaLcPeriod"/>
            </a:pPr>
            <a:r>
              <a:rPr lang="en-US" dirty="0" smtClean="0"/>
              <a:t>Yes, I’m </a:t>
            </a:r>
            <a:r>
              <a:rPr lang="en-US" dirty="0" err="1" smtClean="0"/>
              <a:t>rockin</a:t>
            </a:r>
            <a:r>
              <a:rPr lang="en-US" dirty="0" smtClean="0"/>
              <a:t>!</a:t>
            </a:r>
            <a:endParaRPr lang="en-US" dirty="0"/>
          </a:p>
          <a:p>
            <a:pPr marL="342900" indent="-342900">
              <a:buFont typeface="Wingdings" charset="2"/>
              <a:buAutoNum type="alphaLcPeriod"/>
            </a:pPr>
            <a:r>
              <a:rPr lang="en-US" dirty="0" smtClean="0"/>
              <a:t>Yes, I think so…</a:t>
            </a:r>
            <a:endParaRPr lang="en-US" dirty="0"/>
          </a:p>
          <a:p>
            <a:pPr marL="342900" indent="-342900">
              <a:buAutoNum type="alphaLcPeriod"/>
            </a:pPr>
            <a:r>
              <a:rPr lang="en-US" dirty="0" smtClean="0"/>
              <a:t>No, something didn’t work</a:t>
            </a:r>
          </a:p>
          <a:p>
            <a:pPr marL="342900" indent="-342900">
              <a:buAutoNum type="alphaLcPeriod"/>
            </a:pPr>
            <a:r>
              <a:rPr lang="en-US" dirty="0" smtClean="0"/>
              <a:t>No, didn’t have time</a:t>
            </a:r>
          </a:p>
          <a:p>
            <a:pPr marL="342900" indent="-342900">
              <a:buAutoNum type="alphaLcPeriod"/>
            </a:pPr>
            <a:r>
              <a:rPr lang="en-US" dirty="0" smtClean="0"/>
              <a:t>What!?  We had homework?</a:t>
            </a:r>
          </a:p>
          <a:p>
            <a:pPr marL="342900" indent="-342900">
              <a:buAutoNum type="alphaLcPeriod"/>
            </a:pPr>
            <a:endParaRPr lang="en-US" dirty="0"/>
          </a:p>
          <a:p>
            <a:pPr marL="342900" indent="-342900">
              <a:buAutoNum type="alphaLcPeriod"/>
            </a:pPr>
            <a:endParaRPr lang="en-US" dirty="0"/>
          </a:p>
        </p:txBody>
      </p:sp>
      <p:sp>
        <p:nvSpPr>
          <p:cNvPr id="4" name="Slide Number Placeholder 3">
            <a:extLst>
              <a:ext uri="{FF2B5EF4-FFF2-40B4-BE49-F238E27FC236}">
                <a16:creationId xmlns="" xmlns:a16="http://schemas.microsoft.com/office/drawing/2014/main" id="{9FDA8AA7-C155-42A4-9D19-44A7CDC38848}"/>
              </a:ext>
            </a:extLst>
          </p:cNvPr>
          <p:cNvSpPr>
            <a:spLocks noGrp="1"/>
          </p:cNvSpPr>
          <p:nvPr>
            <p:ph type="sldNum" sz="quarter" idx="12"/>
          </p:nvPr>
        </p:nvSpPr>
        <p:spPr/>
        <p:txBody>
          <a:bodyPr/>
          <a:lstStyle/>
          <a:p>
            <a:fld id="{2066355A-084C-D24E-9AD2-7E4FC41EA627}" type="slidenum">
              <a:rPr lang="en-US" smtClean="0"/>
              <a:pPr/>
              <a:t>9</a:t>
            </a:fld>
            <a:endParaRPr lang="en-US" dirty="0"/>
          </a:p>
        </p:txBody>
      </p:sp>
    </p:spTree>
    <p:extLst>
      <p:ext uri="{BB962C8B-B14F-4D97-AF65-F5344CB8AC3E}">
        <p14:creationId xmlns="" xmlns:p14="http://schemas.microsoft.com/office/powerpoint/2010/main" val="3082910259"/>
      </p:ext>
    </p:extLst>
  </p:cSld>
  <p:clrMapOvr>
    <a:masterClrMapping/>
  </p:clrMapOvr>
</p:sld>
</file>

<file path=ppt/theme/theme1.xml><?xml version="1.0" encoding="utf-8"?>
<a:theme xmlns:a="http://schemas.openxmlformats.org/drawingml/2006/main" name="Office Theme">
  <a:themeElements>
    <a:clrScheme name="CompTIA Colors">
      <a:dk1>
        <a:sysClr val="windowText" lastClr="000000"/>
      </a:dk1>
      <a:lt1>
        <a:sysClr val="window" lastClr="FFFFFF"/>
      </a:lt1>
      <a:dk2>
        <a:srgbClr val="36434D"/>
      </a:dk2>
      <a:lt2>
        <a:srgbClr val="EEECE1"/>
      </a:lt2>
      <a:accent1>
        <a:srgbClr val="E01921"/>
      </a:accent1>
      <a:accent2>
        <a:srgbClr val="EC742A"/>
      </a:accent2>
      <a:accent3>
        <a:srgbClr val="F8A721"/>
      </a:accent3>
      <a:accent4>
        <a:srgbClr val="B7D110"/>
      </a:accent4>
      <a:accent5>
        <a:srgbClr val="008ABD"/>
      </a:accent5>
      <a:accent6>
        <a:srgbClr val="7F4B9A"/>
      </a:accent6>
      <a:hlink>
        <a:srgbClr val="E2161A"/>
      </a:hlink>
      <a:folHlink>
        <a:srgbClr val="5760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2161A"/>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a:solidFill>
            <a:srgbClr val="69727B"/>
          </a:solidFill>
          <a:headEnd type="none"/>
          <a:tailEnd type="none"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schemas.microsoft.com/office/infopath/2007/PartnerControls"/>
    <ds:schemaRef ds:uri="http://purl.org/dc/elements/1.1/"/>
    <ds:schemaRef ds:uri="http://schemas.microsoft.com/office/2006/metadata/properties"/>
    <ds:schemaRef ds:uri="http://purl.org/dc/dcmitype/"/>
    <ds:schemaRef ds:uri="http://schemas.microsoft.com/sharepoint/v3/fields"/>
    <ds:schemaRef ds:uri="http://schemas.microsoft.com/office/2006/documentManagement/types"/>
    <ds:schemaRef ds:uri="http://www.w3.org/XML/1998/namespace"/>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3454</TotalTime>
  <Words>2107</Words>
  <Application>Microsoft Office PowerPoint</Application>
  <PresentationFormat>On-screen Show (16:9)</PresentationFormat>
  <Paragraphs>347</Paragraphs>
  <Slides>45</Slides>
  <Notes>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Slide 1</vt:lpstr>
      <vt:lpstr>Housekeeping</vt:lpstr>
      <vt:lpstr>Take Control of Your Console</vt:lpstr>
      <vt:lpstr>Welcome to the Train-the-Trainer Series</vt:lpstr>
      <vt:lpstr>Agenda</vt:lpstr>
      <vt:lpstr>Slide 6</vt:lpstr>
      <vt:lpstr>Slide 7</vt:lpstr>
      <vt:lpstr>Welcome</vt:lpstr>
      <vt:lpstr>POLL</vt:lpstr>
      <vt:lpstr>POLL</vt:lpstr>
      <vt:lpstr>POLL – ANSWER SLIDE</vt:lpstr>
      <vt:lpstr>POLL</vt:lpstr>
      <vt:lpstr>POLL – ANSWER SLIDE</vt:lpstr>
      <vt:lpstr>POLL</vt:lpstr>
      <vt:lpstr>POLL – ANSWER SLIDE</vt:lpstr>
      <vt:lpstr>Planning and Scoping I – Guidelines</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1.3</vt:lpstr>
      <vt:lpstr>Planning and Scoping I – Domain 1.4</vt:lpstr>
      <vt:lpstr>Planning and Scoping I – Domain 1.3</vt:lpstr>
      <vt:lpstr>Planning and Scoping I – Domain 1.4</vt:lpstr>
      <vt:lpstr>Chat Question</vt:lpstr>
      <vt:lpstr>Tech Time!</vt:lpstr>
      <vt:lpstr>Tech Time!</vt:lpstr>
      <vt:lpstr>Tech Time!</vt:lpstr>
      <vt:lpstr>Chat Question</vt:lpstr>
      <vt:lpstr>Tech Time!</vt:lpstr>
      <vt:lpstr>Slide 40</vt:lpstr>
      <vt:lpstr>DEMO</vt:lpstr>
      <vt:lpstr>POLL</vt:lpstr>
      <vt:lpstr>Homework for next class!</vt:lpstr>
      <vt:lpstr>Next Class!</vt:lpstr>
      <vt:lpstr>Discussion time: Please type your questions in chat</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Lee</cp:lastModifiedBy>
  <cp:revision>222</cp:revision>
  <cp:lastPrinted>2013-07-30T16:42:49Z</cp:lastPrinted>
  <dcterms:created xsi:type="dcterms:W3CDTF">2010-04-12T23:12:02Z</dcterms:created>
  <dcterms:modified xsi:type="dcterms:W3CDTF">2018-06-02T19:43:16Z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