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50"/>
  </p:notesMasterIdLst>
  <p:handoutMasterIdLst>
    <p:handoutMasterId r:id="rId51"/>
  </p:handoutMasterIdLst>
  <p:sldIdLst>
    <p:sldId id="296" r:id="rId5"/>
    <p:sldId id="675" r:id="rId6"/>
    <p:sldId id="477" r:id="rId7"/>
    <p:sldId id="299" r:id="rId8"/>
    <p:sldId id="305" r:id="rId9"/>
    <p:sldId id="676" r:id="rId10"/>
    <p:sldId id="677" r:id="rId11"/>
    <p:sldId id="715" r:id="rId12"/>
    <p:sldId id="679" r:id="rId13"/>
    <p:sldId id="685" r:id="rId14"/>
    <p:sldId id="686" r:id="rId15"/>
    <p:sldId id="687" r:id="rId16"/>
    <p:sldId id="688" r:id="rId17"/>
    <p:sldId id="689" r:id="rId18"/>
    <p:sldId id="690" r:id="rId19"/>
    <p:sldId id="691" r:id="rId20"/>
    <p:sldId id="693" r:id="rId21"/>
    <p:sldId id="694" r:id="rId22"/>
    <p:sldId id="696" r:id="rId23"/>
    <p:sldId id="695" r:id="rId24"/>
    <p:sldId id="680" r:id="rId25"/>
    <p:sldId id="692" r:id="rId26"/>
    <p:sldId id="699" r:id="rId27"/>
    <p:sldId id="697" r:id="rId28"/>
    <p:sldId id="698" r:id="rId29"/>
    <p:sldId id="702" r:id="rId30"/>
    <p:sldId id="681" r:id="rId31"/>
    <p:sldId id="682" r:id="rId32"/>
    <p:sldId id="701" r:id="rId33"/>
    <p:sldId id="700" r:id="rId34"/>
    <p:sldId id="703" r:id="rId35"/>
    <p:sldId id="704" r:id="rId36"/>
    <p:sldId id="705" r:id="rId37"/>
    <p:sldId id="706" r:id="rId38"/>
    <p:sldId id="709" r:id="rId39"/>
    <p:sldId id="710" r:id="rId40"/>
    <p:sldId id="711" r:id="rId41"/>
    <p:sldId id="712" r:id="rId42"/>
    <p:sldId id="301" r:id="rId43"/>
    <p:sldId id="713" r:id="rId44"/>
    <p:sldId id="714" r:id="rId45"/>
    <p:sldId id="307" r:id="rId46"/>
    <p:sldId id="683" r:id="rId47"/>
    <p:sldId id="684" r:id="rId48"/>
    <p:sldId id="678"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71">
          <p15:clr>
            <a:srgbClr val="A4A3A4"/>
          </p15:clr>
        </p15:guide>
        <p15:guide id="2" orient="horz" pos="542">
          <p15:clr>
            <a:srgbClr val="A4A3A4"/>
          </p15:clr>
        </p15:guide>
        <p15:guide id="3" orient="horz" pos="3097">
          <p15:clr>
            <a:srgbClr val="A4A3A4"/>
          </p15:clr>
        </p15:guide>
        <p15:guide id="4" orient="horz" pos="1620">
          <p15:clr>
            <a:srgbClr val="A4A3A4"/>
          </p15:clr>
        </p15:guide>
        <p15:guide id="5" pos="2880">
          <p15:clr>
            <a:srgbClr val="A4A3A4"/>
          </p15:clr>
        </p15:guide>
        <p15:guide id="6" pos="282">
          <p15:clr>
            <a:srgbClr val="A4A3A4"/>
          </p15:clr>
        </p15:guide>
        <p15:guide id="7" pos="46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Schneiter" initials="SS" lastIdx="1" clrIdx="0">
    <p:extLst>
      <p:ext uri="{19B8F6BF-5375-455C-9EA6-DF929625EA0E}">
        <p15:presenceInfo xmlns="" xmlns:p15="http://schemas.microsoft.com/office/powerpoint/2012/main" userId="S-1-5-21-958819690-1208897837-285429281-31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9727B"/>
    <a:srgbClr val="57197C"/>
    <a:srgbClr val="004872"/>
    <a:srgbClr val="61A729"/>
    <a:srgbClr val="C88D00"/>
    <a:srgbClr val="C35B15"/>
    <a:srgbClr val="576068"/>
    <a:srgbClr val="A1A8CF"/>
    <a:srgbClr val="C5CBCF"/>
    <a:srgbClr val="3643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6" autoAdjust="0"/>
    <p:restoredTop sz="98113" autoAdjust="0"/>
  </p:normalViewPr>
  <p:slideViewPr>
    <p:cSldViewPr snapToGrid="0" snapToObjects="1">
      <p:cViewPr varScale="1">
        <p:scale>
          <a:sx n="98" d="100"/>
          <a:sy n="98" d="100"/>
        </p:scale>
        <p:origin x="-408" y="-90"/>
      </p:cViewPr>
      <p:guideLst>
        <p:guide orient="horz" pos="471"/>
        <p:guide orient="horz" pos="542"/>
        <p:guide orient="horz" pos="3097"/>
        <p:guide orient="horz" pos="1620"/>
        <p:guide pos="2880"/>
        <p:guide pos="282"/>
        <p:guide pos="4685"/>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7/24/2018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 xmlns:p14="http://schemas.microsoft.com/office/powerpoint/2010/main"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7/24/2018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 xmlns:p14="http://schemas.microsoft.com/office/powerpoint/2010/main" val="6323854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11703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70817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8B6144-CBEE-4E0A-9D32-5228FF5F1A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50842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94698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f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2744617"/>
          </a:xfrm>
          <a:prstGeom prst="round2DiagRect">
            <a:avLst>
              <a:gd name="adj1" fmla="val 0"/>
              <a:gd name="adj2" fmla="val 1486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3111504"/>
            <a:ext cx="8229600" cy="663217"/>
          </a:xfrm>
        </p:spPr>
        <p:txBody>
          <a:bodyPr lIns="0" rIns="0" anchor="b"/>
          <a:lstStyle>
            <a:lvl1pPr algn="l">
              <a:defRPr>
                <a:solidFill>
                  <a:srgbClr val="69727B"/>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26059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86082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15"/>
            <a:ext cx="8229600" cy="449178"/>
          </a:xfrm>
        </p:spPr>
        <p:txBody>
          <a:bodyPr>
            <a:noAutofit/>
          </a:bodyPr>
          <a:lstStyle/>
          <a:p>
            <a:r>
              <a:rPr lang="en-US" dirty="0"/>
              <a:t>Click to edit Master title style</a:t>
            </a:r>
          </a:p>
        </p:txBody>
      </p:sp>
      <p:sp>
        <p:nvSpPr>
          <p:cNvPr id="3" name="Content Placeholder 2"/>
          <p:cNvSpPr>
            <a:spLocks noGrp="1"/>
          </p:cNvSpPr>
          <p:nvPr>
            <p:ph sz="half" idx="1"/>
          </p:nvPr>
        </p:nvSpPr>
        <p:spPr>
          <a:xfrm>
            <a:off x="457200" y="859632"/>
            <a:ext cx="8229599" cy="340518"/>
          </a:xfrm>
        </p:spPr>
        <p:txBody>
          <a:bodyPr>
            <a:noAutofit/>
          </a:bodyPr>
          <a:lstStyle>
            <a:lvl1pPr marL="0" indent="0">
              <a:spcBef>
                <a:spcPts val="600"/>
              </a:spcBef>
              <a:buNone/>
              <a:defRPr sz="1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57200" y="4309284"/>
            <a:ext cx="8229600" cy="345282"/>
          </a:xfrm>
        </p:spPr>
        <p:txBody>
          <a:bodyPr anchor="b" anchorCtr="0">
            <a:noAutofit/>
          </a:bodyPr>
          <a:lstStyle>
            <a:lvl1pPr marL="0" indent="0">
              <a:spcBef>
                <a:spcPts val="0"/>
              </a:spcBef>
              <a:buNone/>
              <a:defRPr sz="900"/>
            </a:lvl1pPr>
            <a:lvl2pPr marL="457200" indent="0">
              <a:buNone/>
              <a:defRPr sz="1000"/>
            </a:lvl2pPr>
            <a:lvl3pPr marL="914400" indent="0">
              <a:buNone/>
              <a:defRPr sz="1000"/>
            </a:lvl3pPr>
            <a:lvl4pPr marL="1371600" indent="0">
              <a:buNone/>
              <a:defRPr sz="1000"/>
            </a:lvl4pPr>
            <a:lvl5pPr marL="1828800" indent="0">
              <a:buNone/>
              <a:defRPr sz="1000"/>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24301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5" name="Picture 4"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1311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457200" y="1200151"/>
            <a:ext cx="4255911" cy="33944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5" name="Slide Number Placeholder 5"/>
          <p:cNvSpPr txBox="1">
            <a:spLocks/>
          </p:cNvSpPr>
          <p:nvPr userDrawn="1"/>
        </p:nvSpPr>
        <p:spPr>
          <a:xfrm>
            <a:off x="2957341" y="4767263"/>
            <a:ext cx="546752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7" name="Picture Placeholder 6"/>
          <p:cNvSpPr>
            <a:spLocks noGrp="1"/>
          </p:cNvSpPr>
          <p:nvPr>
            <p:ph type="pic" sz="quarter" idx="13" hasCustomPrompt="1"/>
          </p:nvPr>
        </p:nvSpPr>
        <p:spPr>
          <a:xfrm>
            <a:off x="5187950" y="1200151"/>
            <a:ext cx="3498850" cy="3195461"/>
          </a:xfrm>
          <a:prstGeom prst="round1Rect">
            <a:avLst>
              <a:gd name="adj" fmla="val 18280"/>
            </a:avLst>
          </a:prstGeom>
        </p:spPr>
        <p:txBody>
          <a:bodyPr>
            <a:noAutofit/>
          </a:bodyPr>
          <a:lstStyle>
            <a:lvl1pPr marL="0" indent="0">
              <a:buNone/>
              <a:defRPr/>
            </a:lvl1pPr>
          </a:lstStyle>
          <a:p>
            <a:r>
              <a:rPr lang="en-US" dirty="0"/>
              <a:t>Click to insert picture</a:t>
            </a:r>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1549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708675" y="4767263"/>
            <a:ext cx="571618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615983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664272" y="4767263"/>
            <a:ext cx="5760591"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44120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3">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423902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ound Diagonal Corner Rectangle 2"/>
          <p:cNvSpPr/>
          <p:nvPr userDrawn="1"/>
        </p:nvSpPr>
        <p:spPr>
          <a:xfrm>
            <a:off x="457200" y="331611"/>
            <a:ext cx="8229600" cy="4430890"/>
          </a:xfrm>
          <a:prstGeom prst="round2DiagRect">
            <a:avLst>
              <a:gd name="adj1" fmla="val 0"/>
              <a:gd name="adj2" fmla="val 941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Tree>
    <p:extLst>
      <p:ext uri="{BB962C8B-B14F-4D97-AF65-F5344CB8AC3E}">
        <p14:creationId xmlns="" xmlns:p14="http://schemas.microsoft.com/office/powerpoint/2010/main" val="66745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4771"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2724771"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0" name="Picture 9"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45561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807098" y="1862669"/>
            <a:ext cx="1896238" cy="1425498"/>
          </a:xfrm>
          <a:prstGeom prst="round2DiagRect">
            <a:avLst>
              <a:gd name="adj1" fmla="val 0"/>
              <a:gd name="adj2" fmla="val 14654"/>
            </a:avLst>
          </a:prstGeom>
          <a:solidFill>
            <a:schemeClr val="bg1">
              <a:lumMod val="85000"/>
            </a:schemeClr>
          </a:solidFill>
          <a:ln>
            <a:noFill/>
          </a:ln>
        </p:spPr>
        <p:txBody>
          <a:bodyPr/>
          <a:lstStyle>
            <a:lvl1pPr marL="0" indent="0">
              <a:buNone/>
              <a:defRPr/>
            </a:lvl1pPr>
          </a:lstStyle>
          <a:p>
            <a:r>
              <a:rPr lang="en-US" dirty="0"/>
              <a:t>Click to insert picture</a:t>
            </a:r>
          </a:p>
        </p:txBody>
      </p:sp>
      <p:sp>
        <p:nvSpPr>
          <p:cNvPr id="2" name="Title 1"/>
          <p:cNvSpPr>
            <a:spLocks noGrp="1"/>
          </p:cNvSpPr>
          <p:nvPr>
            <p:ph type="ctrTitle" hasCustomPrompt="1"/>
          </p:nvPr>
        </p:nvSpPr>
        <p:spPr>
          <a:xfrm>
            <a:off x="3854309"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3854309"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7"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10"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4201681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2DF975-CA2A-4A7C-80AB-59DC8C8871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A0299C-E15C-48E4-817E-93A47249E6BC}"/>
              </a:ext>
            </a:extLst>
          </p:cNvPr>
          <p:cNvSpPr>
            <a:spLocks noGrp="1"/>
          </p:cNvSpPr>
          <p:nvPr>
            <p:ph type="dt" sz="half" idx="10"/>
          </p:nvPr>
        </p:nvSpPr>
        <p:spPr/>
        <p:txBody>
          <a:bodyPr/>
          <a:lstStyle/>
          <a:p>
            <a:fld id="{718DF830-84EC-4541-9CE5-2E15E750B275}" type="datetimeFigureOut">
              <a:rPr lang="en-US" smtClean="0"/>
              <a:pPr/>
              <a:t>7/24/2018</a:t>
            </a:fld>
            <a:endParaRPr lang="en-US"/>
          </a:p>
        </p:txBody>
      </p:sp>
      <p:sp>
        <p:nvSpPr>
          <p:cNvPr id="4" name="Footer Placeholder 3">
            <a:extLst>
              <a:ext uri="{FF2B5EF4-FFF2-40B4-BE49-F238E27FC236}">
                <a16:creationId xmlns="" xmlns:a16="http://schemas.microsoft.com/office/drawing/2014/main" id="{0F1D58D1-219E-467B-A18B-3456CE4577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917EB4E-1FA8-425C-BCB3-92358950539A}"/>
              </a:ext>
            </a:extLst>
          </p:cNvPr>
          <p:cNvSpPr>
            <a:spLocks noGrp="1"/>
          </p:cNvSpPr>
          <p:nvPr>
            <p:ph type="sldNum" sz="quarter" idx="12"/>
          </p:nvPr>
        </p:nvSpPr>
        <p:spPr/>
        <p:txBody>
          <a:bodyPr/>
          <a:lstStyle/>
          <a:p>
            <a:fld id="{4C542ED4-BA0C-4A53-8626-146FF5567600}" type="slidenum">
              <a:rPr lang="en-US" smtClean="0"/>
              <a:pPr/>
              <a:t>‹#›</a:t>
            </a:fld>
            <a:endParaRPr lang="en-US"/>
          </a:p>
        </p:txBody>
      </p:sp>
    </p:spTree>
    <p:extLst>
      <p:ext uri="{BB962C8B-B14F-4D97-AF65-F5344CB8AC3E}">
        <p14:creationId xmlns="" xmlns:p14="http://schemas.microsoft.com/office/powerpoint/2010/main" val="294634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7" name="Picture 6"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96428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57200" y="332185"/>
            <a:ext cx="8229600" cy="2744390"/>
          </a:xfrm>
          <a:prstGeom prst="round2DiagRect">
            <a:avLst>
              <a:gd name="adj1" fmla="val 0"/>
              <a:gd name="adj2" fmla="val 14654"/>
            </a:avLst>
          </a:prstGeom>
        </p:spPr>
        <p:txBody>
          <a:bodyPr/>
          <a:lstStyle>
            <a:lvl1pPr marL="0" indent="0">
              <a:buNone/>
              <a:defRPr/>
            </a:lvl1pPr>
          </a:lstStyle>
          <a:p>
            <a:r>
              <a:rPr lang="en-US" dirty="0"/>
              <a:t>Click to insert picture</a:t>
            </a:r>
          </a:p>
        </p:txBody>
      </p:sp>
      <p:sp>
        <p:nvSpPr>
          <p:cNvPr id="2" name="Title 1"/>
          <p:cNvSpPr>
            <a:spLocks noGrp="1"/>
          </p:cNvSpPr>
          <p:nvPr>
            <p:ph type="ctrTitle"/>
          </p:nvPr>
        </p:nvSpPr>
        <p:spPr>
          <a:xfrm>
            <a:off x="457200" y="3111504"/>
            <a:ext cx="8229600" cy="663217"/>
          </a:xfrm>
        </p:spPr>
        <p:txBody>
          <a:bodyPr lIns="0" rIns="0" anchor="b">
            <a:noAutofit/>
          </a:bodyPr>
          <a:lstStyle>
            <a:lvl1pPr algn="l">
              <a:defRPr>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50004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o Image 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3443110"/>
          </a:xfrm>
          <a:prstGeom prst="round2DiagRect">
            <a:avLst>
              <a:gd name="adj1" fmla="val 0"/>
              <a:gd name="adj2" fmla="val 1179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0366" y="1051278"/>
            <a:ext cx="7981244" cy="1100674"/>
          </a:xfrm>
        </p:spPr>
        <p:txBody>
          <a:bodyPr lIns="0" rIns="0" anchor="b">
            <a:noAutofit/>
          </a:bodyPr>
          <a:lstStyle>
            <a:lvl1pPr algn="l">
              <a:defRPr sz="36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50366" y="2159007"/>
            <a:ext cx="6207634" cy="489656"/>
          </a:xfrm>
        </p:spPr>
        <p:txBody>
          <a:bodyPr lIns="0" rIns="0">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388689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dirty="0"/>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12239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818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03359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urpl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2212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24863" y="4767263"/>
            <a:ext cx="261937" cy="273844"/>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cxnSp>
        <p:nvCxnSpPr>
          <p:cNvPr id="8" name="Straight Connector 7"/>
          <p:cNvCxnSpPr/>
          <p:nvPr userDrawn="1"/>
        </p:nvCxnSpPr>
        <p:spPr>
          <a:xfrm>
            <a:off x="457200" y="4767263"/>
            <a:ext cx="8229600" cy="0"/>
          </a:xfrm>
          <a:prstGeom prst="line">
            <a:avLst/>
          </a:prstGeom>
          <a:ln w="12700" cmpd="sng">
            <a:solidFill>
              <a:srgbClr val="69727B"/>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close up of a sign&#10;&#10;Description generated with very high confidence">
            <a:extLst>
              <a:ext uri="{FF2B5EF4-FFF2-40B4-BE49-F238E27FC236}">
                <a16:creationId xmlns="" xmlns:a16="http://schemas.microsoft.com/office/drawing/2014/main" id="{A45AEBA5-269E-4070-869B-74F2C8FCF8C1}"/>
              </a:ext>
            </a:extLst>
          </p:cNvPr>
          <p:cNvPicPr>
            <a:picLocks noChangeAspect="1"/>
          </p:cNvPicPr>
          <p:nvPr userDrawn="1"/>
        </p:nvPicPr>
        <p:blipFill>
          <a:blip r:embed="rId23"/>
          <a:stretch>
            <a:fillRect/>
          </a:stretch>
        </p:blipFill>
        <p:spPr>
          <a:xfrm>
            <a:off x="8278589" y="140494"/>
            <a:ext cx="816422" cy="723679"/>
          </a:xfrm>
          <a:prstGeom prst="rect">
            <a:avLst/>
          </a:prstGeom>
        </p:spPr>
      </p:pic>
    </p:spTree>
    <p:extLst>
      <p:ext uri="{BB962C8B-B14F-4D97-AF65-F5344CB8AC3E}">
        <p14:creationId xmlns=""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79" r:id="rId3"/>
    <p:sldLayoutId id="2147493471" r:id="rId4"/>
    <p:sldLayoutId id="2147493472" r:id="rId5"/>
    <p:sldLayoutId id="2147493458" r:id="rId6"/>
    <p:sldLayoutId id="2147493467" r:id="rId7"/>
    <p:sldLayoutId id="2147493468" r:id="rId8"/>
    <p:sldLayoutId id="2147493469" r:id="rId9"/>
    <p:sldLayoutId id="2147493459" r:id="rId10"/>
    <p:sldLayoutId id="2147493474" r:id="rId11"/>
    <p:sldLayoutId id="2147493478" r:id="rId12"/>
    <p:sldLayoutId id="2147493480" r:id="rId13"/>
    <p:sldLayoutId id="2147493473" r:id="rId14"/>
    <p:sldLayoutId id="2147493464" r:id="rId15"/>
    <p:sldLayoutId id="2147493465" r:id="rId16"/>
    <p:sldLayoutId id="2147493466" r:id="rId17"/>
    <p:sldLayoutId id="2147493470" r:id="rId18"/>
    <p:sldLayoutId id="2147493475" r:id="rId19"/>
    <p:sldLayoutId id="2147493477" r:id="rId20"/>
    <p:sldLayoutId id="2147493481" r:id="rId21"/>
  </p:sldLayoutIdLst>
  <p:hf hdr="0" dt="0"/>
  <p:txStyles>
    <p:titleStyle>
      <a:lvl1pPr algn="l" defTabSz="457200" rtl="0" eaLnBrk="1" latinLnBrk="0" hangingPunct="1">
        <a:spcBef>
          <a:spcPct val="0"/>
        </a:spcBef>
        <a:buNone/>
        <a:defRPr sz="2800" b="1" kern="1200">
          <a:solidFill>
            <a:srgbClr val="FF0000"/>
          </a:solidFill>
          <a:latin typeface="+mj-lt"/>
          <a:ea typeface="+mj-ea"/>
          <a:cs typeface="+mj-cs"/>
        </a:defRPr>
      </a:lvl1pPr>
    </p:titleStyle>
    <p:body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mailto:jstanger@comptia.org" TargetMode="External"/><Relationship Id="rId7" Type="http://schemas.openxmlformats.org/officeDocument/2006/relationships/hyperlink" Target="mailto:lee@mcwhortertechnologi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tkasem@comptia.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bit.ly/2wMU4nL"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defRPr/>
            </a:pPr>
            <a:fld id="{2066355A-084C-D24E-9AD2-7E4FC41EA627}" type="slidenum">
              <a:rPr lang="en-US" sz="675">
                <a:latin typeface="Calibri"/>
              </a:rPr>
              <a:pPr defTabSz="342900">
                <a:defRPr/>
              </a:pPr>
              <a:t>1</a:t>
            </a:fld>
            <a:endParaRPr lang="en-US" sz="675" dirty="0">
              <a:latin typeface="Calibri"/>
            </a:endParaRPr>
          </a:p>
        </p:txBody>
      </p:sp>
      <p:sp>
        <p:nvSpPr>
          <p:cNvPr id="5" name="Title 4"/>
          <p:cNvSpPr txBox="1">
            <a:spLocks noChangeArrowheads="1"/>
          </p:cNvSpPr>
          <p:nvPr/>
        </p:nvSpPr>
        <p:spPr>
          <a:xfrm>
            <a:off x="455551" y="3047062"/>
            <a:ext cx="5742134" cy="925493"/>
          </a:xfrm>
          <a:prstGeom prst="rect">
            <a:avLst/>
          </a:prstGeom>
          <a:ln/>
        </p:spPr>
        <p:txBody>
          <a:bodyPr vert="horz" lIns="0" tIns="34290" rIns="0" bIns="34290" rtlCol="0" anchor="b">
            <a:noAutofit/>
          </a:bodyPr>
          <a:lstStyle>
            <a:lvl1pPr algn="l" defTabSz="457200" rtl="0" eaLnBrk="1" latinLnBrk="0" hangingPunct="1">
              <a:spcBef>
                <a:spcPct val="0"/>
              </a:spcBef>
              <a:buNone/>
              <a:defRPr sz="2800" b="1" kern="1200" baseline="0">
                <a:solidFill>
                  <a:srgbClr val="ED1C24"/>
                </a:solidFill>
                <a:latin typeface="+mj-lt"/>
                <a:ea typeface="+mj-ea"/>
                <a:cs typeface="+mj-cs"/>
              </a:defRPr>
            </a:lvl1pPr>
          </a:lstStyle>
          <a:p>
            <a:pPr defTabSz="342900">
              <a:defRPr/>
            </a:pPr>
            <a:r>
              <a:rPr lang="en-US" altLang="zh-CN" sz="2100" dirty="0" err="1">
                <a:solidFill>
                  <a:srgbClr val="FF0000"/>
                </a:solidFill>
                <a:latin typeface="Calibri"/>
                <a:ea typeface="宋体" panose="02010600030101010101" pitchFamily="2" charset="-122"/>
              </a:rPr>
              <a:t>PenTest</a:t>
            </a:r>
            <a:r>
              <a:rPr lang="en-US" altLang="zh-CN" sz="2100" dirty="0">
                <a:solidFill>
                  <a:srgbClr val="FF0000"/>
                </a:solidFill>
                <a:latin typeface="Calibri"/>
                <a:ea typeface="宋体" panose="02010600030101010101" pitchFamily="2" charset="-122"/>
              </a:rPr>
              <a:t>+ TTT Session </a:t>
            </a:r>
            <a:r>
              <a:rPr lang="en-US" altLang="zh-CN" sz="2100" dirty="0" smtClean="0">
                <a:solidFill>
                  <a:srgbClr val="FF0000"/>
                </a:solidFill>
                <a:latin typeface="Calibri"/>
                <a:ea typeface="宋体" panose="02010600030101010101" pitchFamily="2" charset="-122"/>
              </a:rPr>
              <a:t>11: </a:t>
            </a:r>
            <a:r>
              <a:rPr lang="en-US" sz="2400" dirty="0" smtClean="0"/>
              <a:t>Reporting and Communications II</a:t>
            </a:r>
            <a:endParaRPr lang="en-US" altLang="zh-CN" sz="2100" dirty="0">
              <a:solidFill>
                <a:srgbClr val="FF0000"/>
              </a:solidFill>
              <a:latin typeface="Calibri"/>
              <a:ea typeface="宋体" panose="02010600030101010101" pitchFamily="2" charset="-122"/>
            </a:endParaRPr>
          </a:p>
        </p:txBody>
      </p:sp>
      <p:sp>
        <p:nvSpPr>
          <p:cNvPr id="6" name="Subtitle 5"/>
          <p:cNvSpPr txBox="1">
            <a:spLocks noChangeArrowheads="1"/>
          </p:cNvSpPr>
          <p:nvPr/>
        </p:nvSpPr>
        <p:spPr bwMode="auto">
          <a:xfrm>
            <a:off x="1150144" y="4261602"/>
            <a:ext cx="4800600" cy="2234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sz="1200" dirty="0" smtClean="0"/>
              <a:t>07/24/2018</a:t>
            </a:r>
            <a:endParaRPr lang="en-US" altLang="zh-CN" sz="1200" dirty="0">
              <a:solidFill>
                <a:srgbClr val="69727B"/>
              </a:solidFill>
              <a:latin typeface="Calibri"/>
              <a:ea typeface="宋体" panose="02010600030101010101" pitchFamily="2" charset="-122"/>
            </a:endParaRPr>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6197685" y="4493314"/>
            <a:ext cx="233539" cy="197285"/>
          </a:xfrm>
          <a:prstGeom prst="rect">
            <a:avLst/>
          </a:prstGeom>
        </p:spPr>
      </p:pic>
      <p:sp>
        <p:nvSpPr>
          <p:cNvPr id="8" name="Subtitle 5"/>
          <p:cNvSpPr txBox="1">
            <a:spLocks noChangeArrowheads="1"/>
          </p:cNvSpPr>
          <p:nvPr/>
        </p:nvSpPr>
        <p:spPr bwMode="auto">
          <a:xfrm>
            <a:off x="6498435" y="4435494"/>
            <a:ext cx="2645565" cy="24074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altLang="zh-CN" sz="1200" dirty="0">
                <a:solidFill>
                  <a:srgbClr val="69727B"/>
                </a:solidFill>
                <a:latin typeface="Calibri"/>
                <a:ea typeface="宋体" panose="02010600030101010101" pitchFamily="2" charset="-122"/>
              </a:rPr>
              <a:t>@</a:t>
            </a:r>
            <a:r>
              <a:rPr lang="en-US" altLang="zh-CN" sz="1200" dirty="0" err="1">
                <a:solidFill>
                  <a:srgbClr val="69727B"/>
                </a:solidFill>
                <a:latin typeface="Calibri"/>
                <a:ea typeface="宋体" panose="02010600030101010101" pitchFamily="2" charset="-122"/>
              </a:rPr>
              <a:t>TeachCompTIA</a:t>
            </a:r>
            <a:r>
              <a:rPr lang="en-US" altLang="zh-CN" sz="1200" dirty="0">
                <a:solidFill>
                  <a:srgbClr val="69727B"/>
                </a:solidFill>
                <a:latin typeface="Calibri"/>
                <a:ea typeface="宋体" panose="02010600030101010101" pitchFamily="2" charset="-122"/>
              </a:rPr>
              <a:t>    #</a:t>
            </a:r>
            <a:r>
              <a:rPr lang="en-US" altLang="zh-CN" sz="1200" dirty="0" err="1">
                <a:solidFill>
                  <a:srgbClr val="69727B"/>
                </a:solidFill>
                <a:latin typeface="Calibri"/>
                <a:ea typeface="宋体" panose="02010600030101010101" pitchFamily="2" charset="-122"/>
              </a:rPr>
              <a:t>PenTestPlusTTT</a:t>
            </a:r>
            <a:endParaRPr lang="en-US" altLang="zh-CN" sz="1200" dirty="0">
              <a:solidFill>
                <a:srgbClr val="69727B"/>
              </a:solidFill>
              <a:latin typeface="Calibri"/>
              <a:ea typeface="宋体" panose="02010600030101010101" pitchFamily="2" charset="-122"/>
            </a:endParaRPr>
          </a:p>
        </p:txBody>
      </p:sp>
      <p:pic>
        <p:nvPicPr>
          <p:cNvPr id="9" name="Picture 8"/>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594258" y="809308"/>
            <a:ext cx="4136335" cy="1799306"/>
          </a:xfrm>
          <a:prstGeom prst="rect">
            <a:avLst/>
          </a:prstGeom>
        </p:spPr>
      </p:pic>
      <p:pic>
        <p:nvPicPr>
          <p:cNvPr id="10" name="Picture 9" descr="A close up of a sign&#10;&#10;Description generated with very high confidence">
            <a:extLst>
              <a:ext uri="{FF2B5EF4-FFF2-40B4-BE49-F238E27FC236}">
                <a16:creationId xmlns="" xmlns:a16="http://schemas.microsoft.com/office/drawing/2014/main" id="{3AEA45DC-1BF5-484F-B64D-614193D3168D}"/>
              </a:ext>
            </a:extLst>
          </p:cNvPr>
          <p:cNvPicPr>
            <a:picLocks noChangeAspect="1"/>
          </p:cNvPicPr>
          <p:nvPr/>
        </p:nvPicPr>
        <p:blipFill>
          <a:blip r:embed="rId5"/>
          <a:stretch>
            <a:fillRect/>
          </a:stretch>
        </p:blipFill>
        <p:spPr>
          <a:xfrm>
            <a:off x="5813171" y="2204473"/>
            <a:ext cx="2300879" cy="1912605"/>
          </a:xfrm>
          <a:prstGeom prst="rect">
            <a:avLst/>
          </a:prstGeom>
        </p:spPr>
      </p:pic>
    </p:spTree>
    <p:extLst>
      <p:ext uri="{BB962C8B-B14F-4D97-AF65-F5344CB8AC3E}">
        <p14:creationId xmlns="" xmlns:p14="http://schemas.microsoft.com/office/powerpoint/2010/main" val="143214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following should be part of a Pen Testing report?</a:t>
            </a:r>
          </a:p>
          <a:p>
            <a:pPr marL="0" indent="0">
              <a:buNone/>
            </a:pPr>
            <a:endParaRPr lang="en-US" dirty="0" smtClean="0"/>
          </a:p>
          <a:p>
            <a:pPr marL="457200" indent="-457200">
              <a:buAutoNum type="alphaLcPeriod"/>
            </a:pPr>
            <a:r>
              <a:rPr lang="en-US" dirty="0" smtClean="0"/>
              <a:t>Executive Summary</a:t>
            </a:r>
          </a:p>
          <a:p>
            <a:pPr marL="457200" indent="-457200">
              <a:buFont typeface="Wingdings" charset="2"/>
              <a:buAutoNum type="alphaLcPeriod"/>
            </a:pPr>
            <a:r>
              <a:rPr lang="en-US" dirty="0" smtClean="0"/>
              <a:t>Conclusion</a:t>
            </a:r>
          </a:p>
          <a:p>
            <a:pPr marL="457200" indent="-457200">
              <a:buFont typeface="Wingdings" charset="2"/>
              <a:buAutoNum type="alphaLcPeriod"/>
            </a:pPr>
            <a:r>
              <a:rPr lang="en-US" dirty="0" smtClean="0"/>
              <a:t>Metrics and measures</a:t>
            </a:r>
          </a:p>
          <a:p>
            <a:pPr marL="457200" indent="-457200">
              <a:buFont typeface="Wingdings" charset="2"/>
              <a:buAutoNum type="alphaLcPeriod"/>
            </a:pPr>
            <a:r>
              <a:rPr lang="en-US" dirty="0" smtClean="0"/>
              <a:t>Methodology</a:t>
            </a:r>
          </a:p>
          <a:p>
            <a:pPr marL="457200" indent="-457200">
              <a:buFont typeface="Wingdings" charset="2"/>
              <a:buAutoNum type="alphaLcPeriod"/>
            </a:pPr>
            <a:r>
              <a:rPr lang="en-US" dirty="0" smtClean="0">
                <a:solidFill>
                  <a:schemeClr val="accent5">
                    <a:lumMod val="40000"/>
                    <a:lumOff val="60000"/>
                  </a:schemeClr>
                </a:solidFill>
              </a:rPr>
              <a:t>All of the Above</a:t>
            </a:r>
          </a:p>
          <a:p>
            <a:pPr marL="457200" indent="-457200">
              <a:buFont typeface="Wingdings" charset="2"/>
              <a:buAutoNum type="alphaLcPeriod"/>
            </a:pPr>
            <a:endParaRPr lang="en-US" dirty="0" smtClean="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10</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err="1" smtClean="0"/>
              <a:t>Maltego</a:t>
            </a:r>
            <a:r>
              <a:rPr lang="en-US" dirty="0" smtClean="0"/>
              <a:t> is?</a:t>
            </a:r>
          </a:p>
          <a:p>
            <a:pPr marL="457200" indent="-457200">
              <a:buAutoNum type="alphaLcPeriod"/>
            </a:pPr>
            <a:r>
              <a:rPr lang="en-US" dirty="0" smtClean="0"/>
              <a:t>is an extensible, cross-platform, open source reporting framework for generating reports.</a:t>
            </a:r>
          </a:p>
          <a:p>
            <a:pPr marL="457200" indent="-457200">
              <a:buAutoNum type="alphaLcPeriod"/>
            </a:pPr>
            <a:r>
              <a:rPr lang="en-US" dirty="0" smtClean="0"/>
              <a:t>is a tool for data consolidation, querying, external command execution and report generation.</a:t>
            </a:r>
          </a:p>
          <a:p>
            <a:pPr marL="457200" indent="-457200">
              <a:buAutoNum type="alphaLcPeriod"/>
            </a:pPr>
            <a:r>
              <a:rPr lang="en-US" dirty="0" smtClean="0"/>
              <a:t>is an interactive data mining tool that renders directed graphs for link analysis. </a:t>
            </a:r>
          </a:p>
          <a:p>
            <a:pPr marL="457200" indent="-457200">
              <a:buFont typeface="Wingdings" charset="2"/>
              <a:buAutoNum type="alphaLcPeriod"/>
            </a:pPr>
            <a:r>
              <a:rPr lang="en-US" dirty="0" smtClean="0"/>
              <a:t>None of the above</a:t>
            </a:r>
          </a:p>
          <a:p>
            <a:pPr marL="457200" indent="-457200">
              <a:buFont typeface="Wingdings" charset="2"/>
              <a:buAutoNum type="alphaLcPeriod"/>
            </a:pPr>
            <a:endParaRPr lang="en-US" dirty="0" smtClean="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11</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err="1" smtClean="0"/>
              <a:t>Maltego</a:t>
            </a:r>
            <a:r>
              <a:rPr lang="en-US" dirty="0" smtClean="0"/>
              <a:t> is?</a:t>
            </a:r>
          </a:p>
          <a:p>
            <a:pPr marL="457200" indent="-457200">
              <a:buAutoNum type="alphaLcPeriod"/>
            </a:pPr>
            <a:r>
              <a:rPr lang="en-US" dirty="0" smtClean="0"/>
              <a:t>is an extensible, cross-platform, open source reporting framework for generating reports.</a:t>
            </a:r>
          </a:p>
          <a:p>
            <a:pPr marL="457200" indent="-457200">
              <a:buAutoNum type="alphaLcPeriod"/>
            </a:pPr>
            <a:r>
              <a:rPr lang="en-US" dirty="0" smtClean="0"/>
              <a:t>is a tool for data consolidation, querying, external command execution and report generation.</a:t>
            </a:r>
          </a:p>
          <a:p>
            <a:pPr marL="457200" indent="-457200">
              <a:buAutoNum type="alphaLcPeriod"/>
            </a:pPr>
            <a:r>
              <a:rPr lang="en-US" dirty="0" smtClean="0">
                <a:solidFill>
                  <a:schemeClr val="accent5">
                    <a:lumMod val="40000"/>
                    <a:lumOff val="60000"/>
                  </a:schemeClr>
                </a:solidFill>
              </a:rPr>
              <a:t>is an interactive data mining tool that renders directed graphs for link analysis. </a:t>
            </a:r>
          </a:p>
          <a:p>
            <a:pPr marL="457200" indent="-457200">
              <a:buFont typeface="Wingdings" charset="2"/>
              <a:buAutoNum type="alphaLcPeriod"/>
            </a:pPr>
            <a:r>
              <a:rPr lang="en-US" dirty="0" smtClean="0"/>
              <a:t>None of the above</a:t>
            </a:r>
          </a:p>
          <a:p>
            <a:pPr marL="457200" indent="-457200">
              <a:buFont typeface="Wingdings" charset="2"/>
              <a:buAutoNum type="alphaLcPeriod"/>
            </a:pPr>
            <a:endParaRPr lang="en-US" dirty="0" smtClean="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12</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It is important to remove any shells, credentials, and tools used in a Pen Test because of which of the following reason?</a:t>
            </a:r>
          </a:p>
          <a:p>
            <a:pPr marL="457200" indent="-457200">
              <a:buAutoNum type="alphaLcPeriod"/>
            </a:pPr>
            <a:r>
              <a:rPr lang="en-US" dirty="0" smtClean="0"/>
              <a:t>To not cause mistrust with the client</a:t>
            </a:r>
          </a:p>
          <a:p>
            <a:pPr marL="457200" indent="-457200">
              <a:buAutoNum type="alphaLcPeriod"/>
            </a:pPr>
            <a:r>
              <a:rPr lang="en-US" dirty="0" smtClean="0"/>
              <a:t>To not leave a vulnerability behind</a:t>
            </a:r>
          </a:p>
          <a:p>
            <a:pPr marL="457200" indent="-457200">
              <a:buAutoNum type="alphaLcPeriod"/>
            </a:pPr>
            <a:r>
              <a:rPr lang="en-US" dirty="0" smtClean="0"/>
              <a:t>To avoid these things being taken advantage of by other users</a:t>
            </a:r>
          </a:p>
          <a:p>
            <a:pPr marL="457200" indent="-457200">
              <a:buFont typeface="Wingdings" charset="2"/>
              <a:buAutoNum type="alphaLcPeriod"/>
            </a:pPr>
            <a:r>
              <a:rPr lang="en-US" dirty="0" smtClean="0"/>
              <a:t>None of the above</a:t>
            </a:r>
          </a:p>
          <a:p>
            <a:pPr marL="457200" indent="-457200">
              <a:buFont typeface="Wingdings" charset="2"/>
              <a:buAutoNum type="alphaLcPeriod"/>
            </a:pPr>
            <a:r>
              <a:rPr lang="en-US" dirty="0" smtClean="0"/>
              <a:t>All of the above</a:t>
            </a:r>
          </a:p>
          <a:p>
            <a:pPr marL="457200" indent="-457200">
              <a:buFont typeface="Wingdings" charset="2"/>
              <a:buAutoNum type="alphaLcPeriod"/>
            </a:pPr>
            <a:endParaRPr lang="en-US" dirty="0" smtClean="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13</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It is important to remove any shells, credentials, and tools used in a Pen Test because of which of the following reason?</a:t>
            </a:r>
          </a:p>
          <a:p>
            <a:pPr marL="457200" indent="-457200">
              <a:buAutoNum type="alphaLcPeriod"/>
            </a:pPr>
            <a:r>
              <a:rPr lang="en-US" dirty="0" smtClean="0"/>
              <a:t>To not cause mistrust with the client</a:t>
            </a:r>
          </a:p>
          <a:p>
            <a:pPr marL="457200" indent="-457200">
              <a:buAutoNum type="alphaLcPeriod"/>
            </a:pPr>
            <a:r>
              <a:rPr lang="en-US" dirty="0" smtClean="0"/>
              <a:t>To not leave a vulnerability behind</a:t>
            </a:r>
          </a:p>
          <a:p>
            <a:pPr marL="457200" indent="-457200">
              <a:buAutoNum type="alphaLcPeriod"/>
            </a:pPr>
            <a:r>
              <a:rPr lang="en-US" dirty="0" smtClean="0"/>
              <a:t>To avoid these things being taken advantage of by other users</a:t>
            </a:r>
          </a:p>
          <a:p>
            <a:pPr marL="457200" indent="-457200">
              <a:buFont typeface="Wingdings" charset="2"/>
              <a:buAutoNum type="alphaLcPeriod"/>
            </a:pPr>
            <a:r>
              <a:rPr lang="en-US" dirty="0" smtClean="0"/>
              <a:t>None of the above</a:t>
            </a:r>
          </a:p>
          <a:p>
            <a:pPr marL="457200" indent="-457200">
              <a:buFont typeface="Wingdings" charset="2"/>
              <a:buAutoNum type="alphaLcPeriod"/>
            </a:pPr>
            <a:r>
              <a:rPr lang="en-US" dirty="0" smtClean="0">
                <a:solidFill>
                  <a:schemeClr val="accent5">
                    <a:lumMod val="40000"/>
                    <a:lumOff val="60000"/>
                  </a:schemeClr>
                </a:solidFill>
              </a:rPr>
              <a:t>All of the above</a:t>
            </a:r>
          </a:p>
          <a:p>
            <a:pPr marL="457200" indent="-457200">
              <a:buFont typeface="Wingdings" charset="2"/>
              <a:buAutoNum type="alphaLcPeriod"/>
            </a:pPr>
            <a:endParaRPr lang="en-US" dirty="0" smtClean="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14</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a:xfrm>
            <a:off x="457200" y="205979"/>
            <a:ext cx="8229600" cy="857250"/>
          </a:xfrm>
        </p:spPr>
        <p:txBody>
          <a:bodyPr/>
          <a:lstStyle/>
          <a:p>
            <a:r>
              <a:rPr lang="en-US" dirty="0" smtClean="0"/>
              <a:t>Reporting and Communication – Domain 5.3</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15</a:t>
            </a:fld>
            <a:endParaRPr lang="en-US"/>
          </a:p>
        </p:txBody>
      </p:sp>
      <p:pic>
        <p:nvPicPr>
          <p:cNvPr id="9221" name="Picture 5"/>
          <p:cNvPicPr>
            <a:picLocks noChangeAspect="1" noChangeArrowheads="1"/>
          </p:cNvPicPr>
          <p:nvPr/>
        </p:nvPicPr>
        <p:blipFill>
          <a:blip r:embed="rId2"/>
          <a:srcRect/>
          <a:stretch>
            <a:fillRect/>
          </a:stretch>
        </p:blipFill>
        <p:spPr bwMode="auto">
          <a:xfrm>
            <a:off x="44580" y="834254"/>
            <a:ext cx="8761413" cy="187960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171450" y="2470458"/>
            <a:ext cx="8799513" cy="23622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Solutions</a:t>
            </a:r>
          </a:p>
          <a:p>
            <a:pPr lvl="1"/>
            <a:r>
              <a:rPr lang="en-US" dirty="0" smtClean="0"/>
              <a:t>People</a:t>
            </a:r>
          </a:p>
          <a:p>
            <a:pPr lvl="2"/>
            <a:r>
              <a:rPr lang="en-US" dirty="0" smtClean="0"/>
              <a:t>Could mean hire more people, but less likely in most situations</a:t>
            </a:r>
          </a:p>
          <a:p>
            <a:pPr lvl="2"/>
            <a:r>
              <a:rPr lang="en-US" dirty="0" smtClean="0"/>
              <a:t>Mainly means TRAINING and policy enforcement</a:t>
            </a:r>
          </a:p>
          <a:p>
            <a:pPr lvl="1"/>
            <a:r>
              <a:rPr lang="en-US" dirty="0" smtClean="0"/>
              <a:t>Process</a:t>
            </a:r>
          </a:p>
          <a:p>
            <a:pPr lvl="2"/>
            <a:r>
              <a:rPr lang="en-US" dirty="0" smtClean="0"/>
              <a:t>From formal password and AUP (acceptable use policy) type policies to documented system setup and configuration guidelines</a:t>
            </a:r>
          </a:p>
          <a:p>
            <a:pPr lvl="1"/>
            <a:r>
              <a:rPr lang="en-US" dirty="0" smtClean="0"/>
              <a:t>Technology</a:t>
            </a:r>
          </a:p>
          <a:p>
            <a:pPr lvl="2"/>
            <a:r>
              <a:rPr lang="en-US" dirty="0" smtClean="0"/>
              <a:t>Mandatory access controls, Intrusion Protection System, among many other possible technical solutions for found problems.</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16</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Findings</a:t>
            </a:r>
          </a:p>
          <a:p>
            <a:pPr lvl="1"/>
            <a:r>
              <a:rPr lang="en-US" dirty="0" smtClean="0"/>
              <a:t>Shared local administrator credentials</a:t>
            </a:r>
          </a:p>
          <a:p>
            <a:pPr lvl="1"/>
            <a:r>
              <a:rPr lang="en-US" dirty="0" smtClean="0"/>
              <a:t>Weak password complexity</a:t>
            </a:r>
          </a:p>
          <a:p>
            <a:pPr lvl="1"/>
            <a:r>
              <a:rPr lang="en-US" dirty="0" smtClean="0"/>
              <a:t>Plain text passwords</a:t>
            </a:r>
          </a:p>
          <a:p>
            <a:pPr lvl="2"/>
            <a:r>
              <a:rPr lang="en-US" dirty="0" smtClean="0"/>
              <a:t>Shared, weak or plain text passwords are very common despite our best efforts to prevent these practices.</a:t>
            </a:r>
          </a:p>
          <a:p>
            <a:pPr lvl="1"/>
            <a:r>
              <a:rPr lang="en-US" dirty="0" smtClean="0"/>
              <a:t>No multifactor authentication</a:t>
            </a:r>
          </a:p>
          <a:p>
            <a:pPr lvl="2"/>
            <a:r>
              <a:rPr lang="en-US" dirty="0" smtClean="0"/>
              <a:t>Even good passwords are potentially vulnerable.</a:t>
            </a:r>
          </a:p>
          <a:p>
            <a:pPr lvl="1"/>
            <a:r>
              <a:rPr lang="en-US" dirty="0" smtClean="0"/>
              <a:t>SQL injection</a:t>
            </a:r>
          </a:p>
          <a:p>
            <a:pPr lvl="1"/>
            <a:r>
              <a:rPr lang="en-US" dirty="0" smtClean="0"/>
              <a:t>Unnecessary open services</a:t>
            </a:r>
          </a:p>
          <a:p>
            <a:pPr lvl="2"/>
            <a:r>
              <a:rPr lang="en-US" dirty="0" smtClean="0"/>
              <a:t>Poor web application design or improperly configured systems are common.</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17</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Remediation</a:t>
            </a:r>
          </a:p>
          <a:p>
            <a:pPr lvl="1"/>
            <a:r>
              <a:rPr lang="en-US" dirty="0" smtClean="0"/>
              <a:t>Randomize credentials/LAPS (Local Administrator Password Solution)</a:t>
            </a:r>
          </a:p>
          <a:p>
            <a:pPr lvl="2"/>
            <a:r>
              <a:rPr lang="en-US" dirty="0" smtClean="0"/>
              <a:t>https://technet.microsoft.com/en-us/mt227395.aspx</a:t>
            </a:r>
          </a:p>
          <a:p>
            <a:pPr lvl="1"/>
            <a:r>
              <a:rPr lang="en-US" dirty="0" smtClean="0"/>
              <a:t>Minimum password requirements/password filters</a:t>
            </a:r>
          </a:p>
          <a:p>
            <a:pPr lvl="2"/>
            <a:r>
              <a:rPr lang="en-US" dirty="0" smtClean="0"/>
              <a:t>Password filters provide a way for you to implement password policy and change notification.</a:t>
            </a:r>
          </a:p>
          <a:p>
            <a:pPr lvl="2"/>
            <a:r>
              <a:rPr lang="en-US" dirty="0" smtClean="0"/>
              <a:t>https://docs.microsoft.com/en-us/windows/desktop/secmgmt/password-filters</a:t>
            </a:r>
          </a:p>
          <a:p>
            <a:pPr lvl="2"/>
            <a:r>
              <a:rPr lang="en-US" dirty="0" smtClean="0"/>
              <a:t>https://www.slideshare.net/nFrontSecurity/how-do-password-filters-work</a:t>
            </a:r>
          </a:p>
          <a:p>
            <a:pPr lvl="2"/>
            <a:r>
              <a:rPr lang="en-US" dirty="0" smtClean="0"/>
              <a:t>https://haveibeenpwned.com/API/v2</a:t>
            </a:r>
          </a:p>
          <a:p>
            <a:pPr lvl="1"/>
            <a:r>
              <a:rPr lang="en-US" dirty="0" smtClean="0"/>
              <a:t>Encrypt the passwords</a:t>
            </a:r>
          </a:p>
          <a:p>
            <a:pPr lvl="2"/>
            <a:r>
              <a:rPr lang="en-US" dirty="0" smtClean="0"/>
              <a:t>Well </a:t>
            </a:r>
            <a:r>
              <a:rPr lang="en-US" dirty="0" err="1" smtClean="0"/>
              <a:t>doh</a:t>
            </a:r>
            <a:r>
              <a:rPr lang="en-US" dirty="0" smtClean="0"/>
              <a:t>! </a:t>
            </a:r>
            <a:r>
              <a:rPr lang="en-US" dirty="0" smtClean="0">
                <a:sym typeface="Wingdings" pitchFamily="2" charset="2"/>
              </a:rPr>
              <a:t>  Mainly through using secure protocols (i.e., SCP over FTP, etc.)</a:t>
            </a:r>
            <a:endParaRPr lang="en-US"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18</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Remediation</a:t>
            </a:r>
          </a:p>
          <a:p>
            <a:pPr lvl="1"/>
            <a:r>
              <a:rPr lang="en-US" dirty="0" smtClean="0"/>
              <a:t>Implement multifactor authentication</a:t>
            </a:r>
          </a:p>
          <a:p>
            <a:pPr lvl="2"/>
            <a:r>
              <a:rPr lang="en-US" dirty="0" smtClean="0"/>
              <a:t>Multifactor authentication (MFA) is a security system that requires more than one method of authentication from independent types of credentials (see below) to verify the user's identity.</a:t>
            </a:r>
          </a:p>
          <a:p>
            <a:pPr lvl="2"/>
            <a:r>
              <a:rPr lang="en-US" dirty="0" smtClean="0"/>
              <a:t>Know (something the user and only the user knows), Have (something the user and only the user has), and Are (something the user and only the user is).</a:t>
            </a:r>
          </a:p>
          <a:p>
            <a:pPr lvl="1"/>
            <a:r>
              <a:rPr lang="en-US" dirty="0" smtClean="0"/>
              <a:t>Sanitize user input/parameterize queries</a:t>
            </a:r>
          </a:p>
          <a:p>
            <a:pPr lvl="2"/>
            <a:r>
              <a:rPr lang="en-US" dirty="0" smtClean="0"/>
              <a:t>These means stripping out special characters and error checking any user input to make sure additional commands, code, etc. will not be processed.</a:t>
            </a:r>
          </a:p>
          <a:p>
            <a:pPr lvl="1"/>
            <a:r>
              <a:rPr lang="en-US" dirty="0" smtClean="0"/>
              <a:t>System hardening</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19</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Housekeeping</a:t>
            </a:r>
            <a:endParaRPr lang="en-US" dirty="0"/>
          </a:p>
        </p:txBody>
      </p:sp>
      <p:grpSp>
        <p:nvGrpSpPr>
          <p:cNvPr id="19" name="Group 18"/>
          <p:cNvGrpSpPr/>
          <p:nvPr/>
        </p:nvGrpSpPr>
        <p:grpSpPr>
          <a:xfrm>
            <a:off x="1582506" y="1709136"/>
            <a:ext cx="733423" cy="505888"/>
            <a:chOff x="572648" y="1396987"/>
            <a:chExt cx="1303862" cy="899356"/>
          </a:xfrm>
        </p:grpSpPr>
        <p:sp>
          <p:nvSpPr>
            <p:cNvPr id="10" name="Round Diagonal Corner Rectangle 9"/>
            <p:cNvSpPr/>
            <p:nvPr/>
          </p:nvSpPr>
          <p:spPr>
            <a:xfrm>
              <a:off x="572648" y="1466726"/>
              <a:ext cx="1303862" cy="829617"/>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6" name="Picture 1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bwMode="auto">
            <a:xfrm>
              <a:off x="754940" y="1396987"/>
              <a:ext cx="927100" cy="87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7" name="Group 16"/>
          <p:cNvGrpSpPr/>
          <p:nvPr/>
        </p:nvGrpSpPr>
        <p:grpSpPr>
          <a:xfrm>
            <a:off x="1582506" y="3423040"/>
            <a:ext cx="733423" cy="466660"/>
            <a:chOff x="572648" y="3479705"/>
            <a:chExt cx="1303862" cy="829617"/>
          </a:xfrm>
        </p:grpSpPr>
        <p:sp>
          <p:nvSpPr>
            <p:cNvPr id="12" name="Round Diagonal Corner Rectangle 11"/>
            <p:cNvSpPr/>
            <p:nvPr/>
          </p:nvSpPr>
          <p:spPr>
            <a:xfrm>
              <a:off x="572648" y="3479705"/>
              <a:ext cx="1303862" cy="829617"/>
            </a:xfrm>
            <a:prstGeom prst="round2Diag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7" name="Picture 16"/>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bwMode="auto">
            <a:xfrm>
              <a:off x="766690" y="3518974"/>
              <a:ext cx="852034" cy="790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8" name="Group 17"/>
          <p:cNvGrpSpPr/>
          <p:nvPr/>
        </p:nvGrpSpPr>
        <p:grpSpPr>
          <a:xfrm>
            <a:off x="1582506" y="2617790"/>
            <a:ext cx="733423" cy="474627"/>
            <a:chOff x="572648" y="2498532"/>
            <a:chExt cx="1303862" cy="843781"/>
          </a:xfrm>
        </p:grpSpPr>
        <p:sp>
          <p:nvSpPr>
            <p:cNvPr id="11" name="Round Diagonal Corner Rectangle 10"/>
            <p:cNvSpPr/>
            <p:nvPr/>
          </p:nvSpPr>
          <p:spPr>
            <a:xfrm>
              <a:off x="572648" y="2498532"/>
              <a:ext cx="1303862" cy="829617"/>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14" name="Picture 16"/>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bwMode="auto">
            <a:xfrm>
              <a:off x="754940" y="2498532"/>
              <a:ext cx="909638" cy="8437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Rectangle 7"/>
          <p:cNvSpPr/>
          <p:nvPr/>
        </p:nvSpPr>
        <p:spPr>
          <a:xfrm>
            <a:off x="2448175" y="2531459"/>
            <a:ext cx="5022470" cy="715581"/>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Recording will be distributed within two hours. Slides and homework can be downloaded from the resource widget.  You are able to do this via the recording as well.</a:t>
            </a:r>
          </a:p>
        </p:txBody>
      </p:sp>
      <p:sp>
        <p:nvSpPr>
          <p:cNvPr id="9" name="Rectangle 8"/>
          <p:cNvSpPr/>
          <p:nvPr/>
        </p:nvSpPr>
        <p:spPr>
          <a:xfrm>
            <a:off x="2448175" y="3404952"/>
            <a:ext cx="5022470" cy="507831"/>
          </a:xfrm>
          <a:prstGeom prst="rect">
            <a:avLst/>
          </a:prstGeom>
        </p:spPr>
        <p:txBody>
          <a:bodyPr wrap="square">
            <a:spAutoFit/>
          </a:bodyPr>
          <a:lstStyle/>
          <a:p>
            <a:pPr marL="160731" indent="-160731" defTabSz="342900">
              <a:spcBef>
                <a:spcPct val="20000"/>
              </a:spcBef>
              <a:buClr>
                <a:srgbClr val="FF0000"/>
              </a:buClr>
              <a:buFont typeface="Arial" panose="020B0604020202020204" pitchFamily="34" charset="0"/>
              <a:buChar char="•"/>
              <a:defRPr/>
            </a:pPr>
            <a:r>
              <a:rPr lang="en-US" sz="1350" dirty="0">
                <a:solidFill>
                  <a:srgbClr val="69727B"/>
                </a:solidFill>
                <a:latin typeface="Calibri"/>
              </a:rPr>
              <a:t>Submit questions via the Q&amp;A. The questions will be answered as submitted throughout the sessions.</a:t>
            </a:r>
          </a:p>
        </p:txBody>
      </p:sp>
      <p:sp>
        <p:nvSpPr>
          <p:cNvPr id="21" name="Rectangle 20"/>
          <p:cNvSpPr/>
          <p:nvPr/>
        </p:nvSpPr>
        <p:spPr>
          <a:xfrm>
            <a:off x="2448175" y="1709135"/>
            <a:ext cx="5022470" cy="1006429"/>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Unmute your speakers.</a:t>
            </a:r>
          </a:p>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Use Chrome if you have issues</a:t>
            </a:r>
          </a:p>
          <a:p>
            <a:pPr marL="503631" lvl="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Enable Flash: Chrome://settings/content flash settings enabled</a:t>
            </a:r>
          </a:p>
        </p:txBody>
      </p:sp>
    </p:spTree>
    <p:extLst>
      <p:ext uri="{BB962C8B-B14F-4D97-AF65-F5344CB8AC3E}">
        <p14:creationId xmlns="" xmlns:p14="http://schemas.microsoft.com/office/powerpoint/2010/main" val="1345008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Reporting and Communication – Domain 5.3</a:t>
            </a:r>
            <a:endParaRPr lang="en-US" dirty="0"/>
          </a:p>
        </p:txBody>
      </p:sp>
      <p:sp>
        <p:nvSpPr>
          <p:cNvPr id="6" name="Content Placeholder 5"/>
          <p:cNvSpPr>
            <a:spLocks noGrp="1"/>
          </p:cNvSpPr>
          <p:nvPr>
            <p:ph sz="half" idx="1"/>
          </p:nvPr>
        </p:nvSpPr>
        <p:spPr/>
        <p:txBody>
          <a:bodyPr/>
          <a:lstStyle/>
          <a:p>
            <a:r>
              <a:rPr lang="en-US" dirty="0" smtClean="0"/>
              <a:t>Findings</a:t>
            </a:r>
          </a:p>
          <a:p>
            <a:pPr lvl="1"/>
            <a:r>
              <a:rPr lang="en-US" dirty="0" smtClean="0"/>
              <a:t>Shared administrator credentials</a:t>
            </a:r>
          </a:p>
          <a:p>
            <a:pPr lvl="1"/>
            <a:r>
              <a:rPr lang="en-US" dirty="0" smtClean="0"/>
              <a:t>Weak password complexity</a:t>
            </a:r>
          </a:p>
          <a:p>
            <a:pPr lvl="1"/>
            <a:r>
              <a:rPr lang="en-US" dirty="0" smtClean="0"/>
              <a:t>Plain text passwords</a:t>
            </a:r>
          </a:p>
          <a:p>
            <a:pPr lvl="1"/>
            <a:r>
              <a:rPr lang="en-US" dirty="0" smtClean="0"/>
              <a:t>No multifactor authentication</a:t>
            </a:r>
          </a:p>
          <a:p>
            <a:pPr lvl="1"/>
            <a:r>
              <a:rPr lang="en-US" dirty="0" smtClean="0"/>
              <a:t>SQL injection</a:t>
            </a:r>
          </a:p>
          <a:p>
            <a:pPr lvl="1"/>
            <a:r>
              <a:rPr lang="en-US" dirty="0" smtClean="0"/>
              <a:t>Unnecessary open services</a:t>
            </a:r>
          </a:p>
        </p:txBody>
      </p:sp>
      <p:sp>
        <p:nvSpPr>
          <p:cNvPr id="7" name="Content Placeholder 6"/>
          <p:cNvSpPr>
            <a:spLocks noGrp="1"/>
          </p:cNvSpPr>
          <p:nvPr>
            <p:ph sz="half" idx="2"/>
          </p:nvPr>
        </p:nvSpPr>
        <p:spPr/>
        <p:txBody>
          <a:bodyPr/>
          <a:lstStyle/>
          <a:p>
            <a:r>
              <a:rPr lang="en-US" dirty="0" smtClean="0"/>
              <a:t>Remediation</a:t>
            </a:r>
          </a:p>
          <a:p>
            <a:pPr lvl="1"/>
            <a:r>
              <a:rPr lang="en-US" dirty="0" smtClean="0"/>
              <a:t>Randomize credentials/LAPS</a:t>
            </a:r>
          </a:p>
          <a:p>
            <a:pPr lvl="1"/>
            <a:r>
              <a:rPr lang="en-US" dirty="0" smtClean="0"/>
              <a:t>Minimum password and/or filters</a:t>
            </a:r>
          </a:p>
          <a:p>
            <a:pPr lvl="1"/>
            <a:r>
              <a:rPr lang="en-US" dirty="0" smtClean="0"/>
              <a:t>Encrypt the passwords</a:t>
            </a:r>
          </a:p>
          <a:p>
            <a:pPr lvl="1"/>
            <a:r>
              <a:rPr lang="en-US" dirty="0" smtClean="0"/>
              <a:t>Use multifactor authentication</a:t>
            </a:r>
          </a:p>
          <a:p>
            <a:pPr lvl="1"/>
            <a:r>
              <a:rPr lang="en-US" dirty="0" smtClean="0"/>
              <a:t>Sanitize user input/queries</a:t>
            </a:r>
          </a:p>
          <a:p>
            <a:pPr lvl="1"/>
            <a:r>
              <a:rPr lang="en-US" dirty="0" smtClean="0"/>
              <a:t>System hardening</a:t>
            </a:r>
          </a:p>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a:xfrm>
            <a:off x="457200" y="205979"/>
            <a:ext cx="8229600" cy="857250"/>
          </a:xfrm>
        </p:spPr>
        <p:txBody>
          <a:bodyPr/>
          <a:lstStyle/>
          <a:p>
            <a:r>
              <a:rPr lang="en-US" dirty="0" smtClean="0"/>
              <a:t>Reporting and Communication – Domain 5.4</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21</a:t>
            </a:fld>
            <a:endParaRPr lang="en-US"/>
          </a:p>
        </p:txBody>
      </p:sp>
      <p:pic>
        <p:nvPicPr>
          <p:cNvPr id="9221" name="Picture 5"/>
          <p:cNvPicPr>
            <a:picLocks noChangeAspect="1" noChangeArrowheads="1"/>
          </p:cNvPicPr>
          <p:nvPr/>
        </p:nvPicPr>
        <p:blipFill>
          <a:blip r:embed="rId2"/>
          <a:srcRect/>
          <a:stretch>
            <a:fillRect/>
          </a:stretch>
        </p:blipFill>
        <p:spPr bwMode="auto">
          <a:xfrm>
            <a:off x="44580" y="834254"/>
            <a:ext cx="8761413" cy="1879600"/>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127000" y="2842948"/>
            <a:ext cx="8888413" cy="17145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Communication path</a:t>
            </a:r>
          </a:p>
          <a:p>
            <a:pPr lvl="1"/>
            <a:r>
              <a:rPr lang="en-US" dirty="0" smtClean="0"/>
              <a:t>Typically during a Pen Test, a communication path has been defined as to who will be </a:t>
            </a:r>
            <a:r>
              <a:rPr lang="en-US" smtClean="0"/>
              <a:t>contacted </a:t>
            </a:r>
            <a:r>
              <a:rPr lang="en-US" smtClean="0"/>
              <a:t>when </a:t>
            </a:r>
            <a:r>
              <a:rPr lang="en-US" dirty="0" smtClean="0"/>
              <a:t>certain events happen during the test.</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22</a:t>
            </a:fld>
            <a:endParaRPr lang="en-US"/>
          </a:p>
        </p:txBody>
      </p:sp>
      <p:pic>
        <p:nvPicPr>
          <p:cNvPr id="3076" name="Picture 4"/>
          <p:cNvPicPr>
            <a:picLocks noChangeAspect="1" noChangeArrowheads="1"/>
          </p:cNvPicPr>
          <p:nvPr/>
        </p:nvPicPr>
        <p:blipFill>
          <a:blip r:embed="rId2"/>
          <a:srcRect/>
          <a:stretch>
            <a:fillRect/>
          </a:stretch>
        </p:blipFill>
        <p:spPr bwMode="auto">
          <a:xfrm>
            <a:off x="304800" y="2439853"/>
            <a:ext cx="8534400" cy="222885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Put your thinking cap on… What types of things or events could happen during a Pen Test that might rank as Level IV on the previous graphic?</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 xmlns:a16="http://schemas.microsoft.com/office/drawing/2014/main"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 xmlns:p14="http://schemas.microsoft.com/office/powerpoint/2010/main" val="220201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Communication triggers</a:t>
            </a:r>
          </a:p>
          <a:p>
            <a:pPr lvl="1"/>
            <a:r>
              <a:rPr lang="en-US" dirty="0" smtClean="0"/>
              <a:t>Critical findings</a:t>
            </a:r>
          </a:p>
          <a:p>
            <a:pPr lvl="2"/>
            <a:r>
              <a:rPr lang="en-US" dirty="0" smtClean="0"/>
              <a:t>If we find the ‘keys to the castle’ at any stage we would generally want to follow the communication path and let the client know as soon as possible.  This could lead to another exam objection: goal reprioritization.</a:t>
            </a:r>
          </a:p>
          <a:p>
            <a:pPr lvl="1"/>
            <a:r>
              <a:rPr lang="en-US" dirty="0" smtClean="0"/>
              <a:t>Stages</a:t>
            </a:r>
          </a:p>
          <a:p>
            <a:pPr lvl="2"/>
            <a:r>
              <a:rPr lang="en-US" dirty="0" smtClean="0"/>
              <a:t>Unless the test is done completely blind to the ‘blue team’ or internal IT/Security team, then it is usually common practice to report when stages are complete.</a:t>
            </a:r>
          </a:p>
          <a:p>
            <a:pPr lvl="1"/>
            <a:r>
              <a:rPr lang="en-US" dirty="0" smtClean="0"/>
              <a:t>Indicators of prior compromise</a:t>
            </a:r>
          </a:p>
          <a:p>
            <a:pPr lvl="2"/>
            <a:r>
              <a:rPr lang="en-US" dirty="0" smtClean="0"/>
              <a:t>Similar to the first, Critical Findings, if we break into a system and find tools and other indicators that “</a:t>
            </a:r>
            <a:r>
              <a:rPr lang="en-US" dirty="0" err="1" smtClean="0"/>
              <a:t>Kilroy</a:t>
            </a:r>
            <a:r>
              <a:rPr lang="en-US" dirty="0" smtClean="0"/>
              <a:t> was here”, then we generally stop and inform the client so they can immediately address the previous (or current?) breach…</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24</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5.4</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Reasons for communication</a:t>
            </a:r>
          </a:p>
          <a:p>
            <a:pPr lvl="1"/>
            <a:r>
              <a:rPr lang="en-US" dirty="0" smtClean="0"/>
              <a:t>Situational awareness</a:t>
            </a:r>
          </a:p>
          <a:p>
            <a:pPr lvl="2"/>
            <a:r>
              <a:rPr lang="en-US" dirty="0" smtClean="0"/>
              <a:t>Keep key members of the internal team informed, likely at agreed upon stages of the testing.</a:t>
            </a:r>
          </a:p>
          <a:p>
            <a:pPr lvl="1"/>
            <a:r>
              <a:rPr lang="en-US" dirty="0" smtClean="0"/>
              <a:t>De-escalation</a:t>
            </a:r>
          </a:p>
          <a:p>
            <a:pPr lvl="1"/>
            <a:r>
              <a:rPr lang="en-US" dirty="0" smtClean="0"/>
              <a:t>De-confliction</a:t>
            </a:r>
          </a:p>
          <a:p>
            <a:pPr lvl="2"/>
            <a:r>
              <a:rPr lang="en-US" dirty="0" smtClean="0"/>
              <a:t>Even in a blind test, we don’t necessarily want the ‘blue team’ or internal IT/Security team in all out war with the ‘red team’ or pen testers.  The responses of the blue team could impact red team findings or actually take services offline, etc.</a:t>
            </a:r>
          </a:p>
          <a:p>
            <a:r>
              <a:rPr lang="en-US" dirty="0" smtClean="0"/>
              <a:t>Goal reprioritization</a:t>
            </a:r>
          </a:p>
          <a:p>
            <a:pPr lvl="1"/>
            <a:r>
              <a:rPr lang="en-US" dirty="0" smtClean="0"/>
              <a:t>There are many reasons the goals of a pen test could change.</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25</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What do you think could be some reasons why the goals of a Pen Test would change during the course of a testing engagement?</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 xmlns:a16="http://schemas.microsoft.com/office/drawing/2014/main"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 xmlns:p14="http://schemas.microsoft.com/office/powerpoint/2010/main" val="2202011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44FA6EF8-9439-40FB-B525-0B4524B9039D}"/>
              </a:ext>
            </a:extLst>
          </p:cNvPr>
          <p:cNvSpPr>
            <a:spLocks noGrp="1"/>
          </p:cNvSpPr>
          <p:nvPr>
            <p:ph type="title"/>
          </p:nvPr>
        </p:nvSpPr>
        <p:spPr/>
        <p:txBody>
          <a:bodyPr/>
          <a:lstStyle/>
          <a:p>
            <a:r>
              <a:rPr lang="en-US" dirty="0" smtClean="0"/>
              <a:t>DEMO</a:t>
            </a:r>
            <a:endParaRPr lang="en-US" dirty="0"/>
          </a:p>
        </p:txBody>
      </p:sp>
      <p:sp>
        <p:nvSpPr>
          <p:cNvPr id="7" name="Text Placeholder 6">
            <a:extLst>
              <a:ext uri="{FF2B5EF4-FFF2-40B4-BE49-F238E27FC236}">
                <a16:creationId xmlns:a16="http://schemas.microsoft.com/office/drawing/2014/main" xmlns="" id="{582AC503-FE08-4822-8EE6-7E4B2AF615C4}"/>
              </a:ext>
            </a:extLst>
          </p:cNvPr>
          <p:cNvSpPr>
            <a:spLocks noGrp="1"/>
          </p:cNvSpPr>
          <p:nvPr>
            <p:ph type="body" idx="1"/>
          </p:nvPr>
        </p:nvSpPr>
        <p:spPr/>
        <p:txBody>
          <a:bodyPr/>
          <a:lstStyle/>
          <a:p>
            <a:r>
              <a:rPr lang="en-US" dirty="0" smtClean="0"/>
              <a:t>More Fun with the </a:t>
            </a:r>
            <a:r>
              <a:rPr lang="en-US" dirty="0" err="1" smtClean="0"/>
              <a:t>RickdiculouslyEasy</a:t>
            </a:r>
            <a:r>
              <a:rPr lang="en-US" dirty="0" smtClean="0"/>
              <a:t> CTF VM </a:t>
            </a:r>
          </a:p>
        </p:txBody>
      </p:sp>
      <p:sp>
        <p:nvSpPr>
          <p:cNvPr id="4" name="Slide Number Placeholder 3">
            <a:extLst>
              <a:ext uri="{FF2B5EF4-FFF2-40B4-BE49-F238E27FC236}">
                <a16:creationId xmlns:a16="http://schemas.microsoft.com/office/drawing/2014/main" xmlns="" id="{374343E0-BB2D-43B1-8CB7-B2C3F99719B4}"/>
              </a:ext>
            </a:extLst>
          </p:cNvPr>
          <p:cNvSpPr>
            <a:spLocks noGrp="1"/>
          </p:cNvSpPr>
          <p:nvPr>
            <p:ph type="sldNum" sz="quarter" idx="12"/>
          </p:nvPr>
        </p:nvSpPr>
        <p:spPr/>
        <p:txBody>
          <a:bodyPr/>
          <a:lstStyle/>
          <a:p>
            <a:fld id="{2066355A-084C-D24E-9AD2-7E4FC41EA627}" type="slidenum">
              <a:rPr lang="en-US" smtClean="0"/>
              <a:pPr/>
              <a:t>27</a:t>
            </a:fld>
            <a:endParaRPr lang="en-US"/>
          </a:p>
        </p:txBody>
      </p:sp>
      <p:pic>
        <p:nvPicPr>
          <p:cNvPr id="8" name="Picture 7" descr="A close up of a sign&#10;&#10;Description generated with very high confidence">
            <a:extLst>
              <a:ext uri="{FF2B5EF4-FFF2-40B4-BE49-F238E27FC236}">
                <a16:creationId xmlns:a16="http://schemas.microsoft.com/office/drawing/2014/main" xmlns="" id="{47CBB20D-752D-45E8-9486-412D6F14F606}"/>
              </a:ext>
            </a:extLst>
          </p:cNvPr>
          <p:cNvPicPr>
            <a:picLocks noChangeAspect="1"/>
          </p:cNvPicPr>
          <p:nvPr/>
        </p:nvPicPr>
        <p:blipFill>
          <a:blip r:embed="rId2"/>
          <a:stretch>
            <a:fillRect/>
          </a:stretch>
        </p:blipFill>
        <p:spPr>
          <a:xfrm>
            <a:off x="6363864" y="2627144"/>
            <a:ext cx="1871314" cy="1555529"/>
          </a:xfrm>
          <a:prstGeom prst="rect">
            <a:avLst/>
          </a:prstGeom>
        </p:spPr>
      </p:pic>
    </p:spTree>
    <p:extLst>
      <p:ext uri="{BB962C8B-B14F-4D97-AF65-F5344CB8AC3E}">
        <p14:creationId xmlns:p14="http://schemas.microsoft.com/office/powerpoint/2010/main" xmlns="" val="3910608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Demo – Basic Reference</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The </a:t>
            </a:r>
            <a:r>
              <a:rPr lang="en-US" dirty="0" err="1" smtClean="0"/>
              <a:t>RickdiculouslyEasy</a:t>
            </a:r>
            <a:r>
              <a:rPr lang="en-US" dirty="0" smtClean="0"/>
              <a:t> VM was provided last class for you to try out.  We briefly looked at it and did some basic </a:t>
            </a:r>
            <a:r>
              <a:rPr lang="en-US" dirty="0" err="1" smtClean="0"/>
              <a:t>nmap</a:t>
            </a:r>
            <a:r>
              <a:rPr lang="en-US" dirty="0" smtClean="0"/>
              <a:t> scans.</a:t>
            </a:r>
          </a:p>
          <a:p>
            <a:r>
              <a:rPr lang="en-US" dirty="0" smtClean="0"/>
              <a:t>Tonight we did some more in depth </a:t>
            </a:r>
            <a:r>
              <a:rPr lang="en-US" dirty="0" err="1" smtClean="0"/>
              <a:t>nmap</a:t>
            </a:r>
            <a:r>
              <a:rPr lang="en-US" dirty="0" smtClean="0"/>
              <a:t> scans:</a:t>
            </a:r>
          </a:p>
          <a:p>
            <a:pPr lvl="1"/>
            <a:r>
              <a:rPr lang="en-US" dirty="0" err="1" smtClean="0"/>
              <a:t>nmap</a:t>
            </a:r>
            <a:r>
              <a:rPr lang="en-US" dirty="0" smtClean="0"/>
              <a:t> -p 1-65535 </a:t>
            </a:r>
            <a:r>
              <a:rPr lang="en-US" dirty="0" err="1" smtClean="0"/>
              <a:t>ip_of_vm</a:t>
            </a:r>
            <a:r>
              <a:rPr lang="en-US" dirty="0" smtClean="0"/>
              <a:t> (see next slide)</a:t>
            </a:r>
          </a:p>
          <a:p>
            <a:pPr lvl="1"/>
            <a:r>
              <a:rPr lang="en-US" dirty="0" err="1" smtClean="0"/>
              <a:t>nmap</a:t>
            </a:r>
            <a:r>
              <a:rPr lang="en-US" dirty="0" smtClean="0"/>
              <a:t> - A -p 1-65535 </a:t>
            </a:r>
            <a:r>
              <a:rPr lang="en-US" dirty="0" err="1" smtClean="0"/>
              <a:t>ip_of_vm</a:t>
            </a:r>
            <a:r>
              <a:rPr lang="en-US" dirty="0" smtClean="0"/>
              <a:t> (Not shown: this can take long time… better to scan individual ports shown open with previous scan)</a:t>
            </a:r>
          </a:p>
          <a:p>
            <a:r>
              <a:rPr lang="en-US" dirty="0" smtClean="0"/>
              <a:t> and checked out some of the base services offered by the VM, including:</a:t>
            </a:r>
          </a:p>
          <a:p>
            <a:pPr lvl="1"/>
            <a:r>
              <a:rPr lang="en-US" dirty="0" smtClean="0"/>
              <a:t>The HTTP server - </a:t>
            </a:r>
            <a:r>
              <a:rPr lang="en-US" dirty="0" err="1" smtClean="0"/>
              <a:t>nmap</a:t>
            </a:r>
            <a:r>
              <a:rPr lang="en-US" dirty="0" smtClean="0"/>
              <a:t> -A -p 80 </a:t>
            </a:r>
            <a:r>
              <a:rPr lang="en-US" dirty="0" err="1" smtClean="0"/>
              <a:t>ip_of_vm</a:t>
            </a:r>
            <a:r>
              <a:rPr lang="en-US" dirty="0" smtClean="0"/>
              <a:t> and with Firefox browser</a:t>
            </a:r>
          </a:p>
          <a:p>
            <a:pPr lvl="1"/>
            <a:r>
              <a:rPr lang="en-US" dirty="0" smtClean="0"/>
              <a:t>The FTP server - </a:t>
            </a:r>
            <a:r>
              <a:rPr lang="en-US" dirty="0" err="1" smtClean="0"/>
              <a:t>nmap</a:t>
            </a:r>
            <a:r>
              <a:rPr lang="en-US" dirty="0" smtClean="0"/>
              <a:t> -A -p 21 </a:t>
            </a:r>
            <a:r>
              <a:rPr lang="en-US" dirty="0" err="1" smtClean="0"/>
              <a:t>ip_of_vm</a:t>
            </a:r>
            <a:r>
              <a:rPr lang="en-US" dirty="0" smtClean="0"/>
              <a:t>  and FTP login</a:t>
            </a:r>
          </a:p>
          <a:p>
            <a:pPr lvl="1"/>
            <a:r>
              <a:rPr lang="en-US" dirty="0" smtClean="0"/>
              <a:t>The SSH server - </a:t>
            </a:r>
            <a:r>
              <a:rPr lang="en-US" dirty="0" err="1" smtClean="0"/>
              <a:t>nmap</a:t>
            </a:r>
            <a:r>
              <a:rPr lang="en-US" dirty="0" smtClean="0"/>
              <a:t> -A -p 22 </a:t>
            </a:r>
            <a:r>
              <a:rPr lang="en-US" dirty="0" err="1" smtClean="0"/>
              <a:t>ip_of_vm</a:t>
            </a:r>
            <a:r>
              <a:rPr lang="en-US" dirty="0" smtClean="0"/>
              <a:t>  and SSH login</a:t>
            </a:r>
          </a:p>
          <a:p>
            <a:pPr lvl="1"/>
            <a:endParaRPr lang="en-US" dirty="0" smtClean="0"/>
          </a:p>
          <a:p>
            <a:pPr lvl="1"/>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28</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Demo – Basic Reference</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The </a:t>
            </a:r>
            <a:r>
              <a:rPr lang="en-US" dirty="0" err="1" smtClean="0"/>
              <a:t>RickdiculouslyEasy</a:t>
            </a:r>
            <a:r>
              <a:rPr lang="en-US" dirty="0" smtClean="0"/>
              <a:t> </a:t>
            </a:r>
          </a:p>
          <a:p>
            <a:pPr lvl="1"/>
            <a:r>
              <a:rPr lang="en-US" dirty="0" err="1" smtClean="0"/>
              <a:t>nmap</a:t>
            </a:r>
            <a:r>
              <a:rPr lang="en-US" dirty="0" smtClean="0"/>
              <a:t> -p 1-65535 </a:t>
            </a:r>
            <a:r>
              <a:rPr lang="en-US" dirty="0" err="1" smtClean="0"/>
              <a:t>ip_of_vm</a:t>
            </a:r>
            <a:endParaRPr lang="en-US" dirty="0" smtClean="0"/>
          </a:p>
          <a:p>
            <a:pPr lvl="1"/>
            <a:endParaRPr lang="en-US" dirty="0" smtClean="0"/>
          </a:p>
          <a:p>
            <a:pPr lvl="1"/>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29</a:t>
            </a:fld>
            <a:endParaRPr lang="en-US"/>
          </a:p>
        </p:txBody>
      </p:sp>
      <p:pic>
        <p:nvPicPr>
          <p:cNvPr id="4099" name="Picture 3"/>
          <p:cNvPicPr>
            <a:picLocks noChangeAspect="1" noChangeArrowheads="1"/>
          </p:cNvPicPr>
          <p:nvPr/>
        </p:nvPicPr>
        <p:blipFill>
          <a:blip r:embed="rId2"/>
          <a:srcRect/>
          <a:stretch>
            <a:fillRect/>
          </a:stretch>
        </p:blipFill>
        <p:spPr bwMode="auto">
          <a:xfrm>
            <a:off x="1046163" y="1911512"/>
            <a:ext cx="7050087" cy="28575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C5F5B8A-E10E-4F71-B4F4-4670220CB6B1}"/>
              </a:ext>
            </a:extLst>
          </p:cNvPr>
          <p:cNvSpPr/>
          <p:nvPr/>
        </p:nvSpPr>
        <p:spPr>
          <a:xfrm>
            <a:off x="260624" y="2004179"/>
            <a:ext cx="6672459" cy="3139321"/>
          </a:xfrm>
          <a:prstGeom prst="rect">
            <a:avLst/>
          </a:prstGeom>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Chat with the audience and instructor by clicking the Group Chat icon          and enter you questions or comments</a:t>
            </a:r>
          </a:p>
          <a:p>
            <a:pPr marL="192876" indent="-192876" defTabSz="342892">
              <a:buFont typeface="Arial" panose="020B0604020202020204" pitchFamily="34" charset="0"/>
              <a:buChar char="•"/>
              <a:defRPr/>
            </a:pPr>
            <a:r>
              <a:rPr lang="en-US" dirty="0">
                <a:solidFill>
                  <a:prstClr val="black"/>
                </a:solidFill>
                <a:latin typeface="Calibri"/>
              </a:rPr>
              <a:t>Have a question? Click the Q&amp;A icon         and enter your questions</a:t>
            </a:r>
          </a:p>
          <a:p>
            <a:pPr marL="192876" indent="-192876" defTabSz="342892">
              <a:buFont typeface="Arial" panose="020B0604020202020204" pitchFamily="34" charset="0"/>
              <a:buChar char="•"/>
              <a:defRPr/>
            </a:pPr>
            <a:r>
              <a:rPr lang="en-US" dirty="0">
                <a:solidFill>
                  <a:prstClr val="black"/>
                </a:solidFill>
                <a:latin typeface="Calibri"/>
              </a:rPr>
              <a:t>You can print your Certification of Attendance using the certification widget     ,  after attending at least 110 minutes of the session </a:t>
            </a:r>
          </a:p>
          <a:p>
            <a:pPr marL="192876" indent="-192876" defTabSz="342892">
              <a:buFont typeface="Arial" panose="020B0604020202020204" pitchFamily="34" charset="0"/>
              <a:buChar char="•"/>
              <a:defRPr/>
            </a:pPr>
            <a:r>
              <a:rPr lang="en-US" dirty="0">
                <a:solidFill>
                  <a:prstClr val="black"/>
                </a:solidFill>
                <a:latin typeface="Calibri"/>
              </a:rPr>
              <a:t>Do you have an idea or resource? We are trying the Idea widget out. Share resources you are using by typing in the Idea widget</a:t>
            </a:r>
          </a:p>
          <a:p>
            <a:pPr marL="192876" indent="-192876" defTabSz="342892">
              <a:buFont typeface="Arial" panose="020B0604020202020204" pitchFamily="34" charset="0"/>
              <a:buChar char="•"/>
              <a:defRPr/>
            </a:pPr>
            <a:r>
              <a:rPr lang="en-US" dirty="0">
                <a:solidFill>
                  <a:prstClr val="black"/>
                </a:solidFill>
                <a:latin typeface="Calibri"/>
              </a:rPr>
              <a:t>The media player will show video, and when the instructor shares the screen, will show shared content.</a:t>
            </a:r>
          </a:p>
          <a:p>
            <a:pPr defTabSz="342892">
              <a:defRPr/>
            </a:pPr>
            <a:endParaRPr lang="en-US" dirty="0">
              <a:solidFill>
                <a:prstClr val="black"/>
              </a:solidFill>
              <a:latin typeface="Calibri"/>
            </a:endParaRPr>
          </a:p>
        </p:txBody>
      </p:sp>
      <p:sp>
        <p:nvSpPr>
          <p:cNvPr id="2" name="Title 1"/>
          <p:cNvSpPr>
            <a:spLocks noGrp="1"/>
          </p:cNvSpPr>
          <p:nvPr>
            <p:ph type="title"/>
          </p:nvPr>
        </p:nvSpPr>
        <p:spPr/>
        <p:txBody>
          <a:bodyPr/>
          <a:lstStyle/>
          <a:p>
            <a:r>
              <a:rPr lang="en-US" dirty="0"/>
              <a:t>Take Control of Your Console</a:t>
            </a:r>
          </a:p>
        </p:txBody>
      </p:sp>
      <p:sp>
        <p:nvSpPr>
          <p:cNvPr id="21" name="Rectangle 20">
            <a:extLst>
              <a:ext uri="{FF2B5EF4-FFF2-40B4-BE49-F238E27FC236}">
                <a16:creationId xmlns="" xmlns:a16="http://schemas.microsoft.com/office/drawing/2014/main" id="{D1B8A7EE-2385-4AFA-8DB0-1650E2BAD9DB}"/>
              </a:ext>
            </a:extLst>
          </p:cNvPr>
          <p:cNvSpPr/>
          <p:nvPr/>
        </p:nvSpPr>
        <p:spPr>
          <a:xfrm>
            <a:off x="260622" y="1195676"/>
            <a:ext cx="6672458" cy="923330"/>
          </a:xfrm>
          <a:prstGeom prst="rect">
            <a:avLst/>
          </a:prstGeom>
          <a:solidFill>
            <a:schemeClr val="bg1"/>
          </a:solidFill>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Use the controls             to minimize or maximize a widget </a:t>
            </a:r>
          </a:p>
          <a:p>
            <a:pPr marL="192876" indent="-192876" defTabSz="342892">
              <a:buFont typeface="Arial" panose="020B0604020202020204" pitchFamily="34" charset="0"/>
              <a:buChar char="•"/>
              <a:defRPr/>
            </a:pPr>
            <a:r>
              <a:rPr lang="en-US" dirty="0">
                <a:solidFill>
                  <a:prstClr val="black"/>
                </a:solidFill>
                <a:latin typeface="Calibri"/>
              </a:rPr>
              <a:t>Drag the bottom right hand corner to resize it </a:t>
            </a:r>
          </a:p>
          <a:p>
            <a:pPr marL="192876" indent="-192876" defTabSz="342892">
              <a:buFont typeface="Arial" panose="020B0604020202020204" pitchFamily="34" charset="0"/>
              <a:buChar char="•"/>
              <a:defRPr/>
            </a:pPr>
            <a:r>
              <a:rPr lang="en-US" dirty="0">
                <a:solidFill>
                  <a:prstClr val="black"/>
                </a:solidFill>
                <a:latin typeface="Calibri"/>
              </a:rPr>
              <a:t>Click the icon          to download resources &amp; bookmark helpful links </a:t>
            </a:r>
          </a:p>
        </p:txBody>
      </p:sp>
      <p:sp>
        <p:nvSpPr>
          <p:cNvPr id="22" name="Rectangle 21">
            <a:extLst>
              <a:ext uri="{FF2B5EF4-FFF2-40B4-BE49-F238E27FC236}">
                <a16:creationId xmlns="" xmlns:a16="http://schemas.microsoft.com/office/drawing/2014/main" id="{C93183EF-6073-422C-8C76-F72AABDCB6D8}"/>
              </a:ext>
            </a:extLst>
          </p:cNvPr>
          <p:cNvSpPr/>
          <p:nvPr/>
        </p:nvSpPr>
        <p:spPr>
          <a:xfrm>
            <a:off x="260624" y="968691"/>
            <a:ext cx="2032929" cy="24820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342892">
              <a:defRPr/>
            </a:pPr>
            <a:r>
              <a:rPr lang="en-US" sz="1013" dirty="0">
                <a:solidFill>
                  <a:prstClr val="black"/>
                </a:solidFill>
                <a:latin typeface="Calibri"/>
              </a:rPr>
              <a:t>Widgets are resizable and movable</a:t>
            </a:r>
          </a:p>
        </p:txBody>
      </p:sp>
      <p:pic>
        <p:nvPicPr>
          <p:cNvPr id="23" name="Picture 22">
            <a:extLst>
              <a:ext uri="{FF2B5EF4-FFF2-40B4-BE49-F238E27FC236}">
                <a16:creationId xmlns="" xmlns:a16="http://schemas.microsoft.com/office/drawing/2014/main" id="{8812E6C8-8AAD-4601-B73D-976417DF4F35}"/>
              </a:ext>
            </a:extLst>
          </p:cNvPr>
          <p:cNvPicPr>
            <a:picLocks noChangeAspect="1"/>
          </p:cNvPicPr>
          <p:nvPr/>
        </p:nvPicPr>
        <p:blipFill>
          <a:blip r:embed="rId3"/>
          <a:stretch>
            <a:fillRect/>
          </a:stretch>
        </p:blipFill>
        <p:spPr>
          <a:xfrm>
            <a:off x="2141344" y="1242813"/>
            <a:ext cx="516518" cy="271172"/>
          </a:xfrm>
          <a:prstGeom prst="rect">
            <a:avLst/>
          </a:prstGeom>
        </p:spPr>
      </p:pic>
      <p:pic>
        <p:nvPicPr>
          <p:cNvPr id="24" name="Picture 23">
            <a:extLst>
              <a:ext uri="{FF2B5EF4-FFF2-40B4-BE49-F238E27FC236}">
                <a16:creationId xmlns="" xmlns:a16="http://schemas.microsoft.com/office/drawing/2014/main" id="{5BE568B4-B5DA-4B4D-A22F-BA54A86682F2}"/>
              </a:ext>
            </a:extLst>
          </p:cNvPr>
          <p:cNvPicPr>
            <a:picLocks noChangeAspect="1"/>
          </p:cNvPicPr>
          <p:nvPr/>
        </p:nvPicPr>
        <p:blipFill>
          <a:blip r:embed="rId4"/>
          <a:stretch>
            <a:fillRect/>
          </a:stretch>
        </p:blipFill>
        <p:spPr>
          <a:xfrm>
            <a:off x="4832665" y="1488428"/>
            <a:ext cx="606818" cy="318968"/>
          </a:xfrm>
          <a:prstGeom prst="rect">
            <a:avLst/>
          </a:prstGeom>
        </p:spPr>
      </p:pic>
      <p:pic>
        <p:nvPicPr>
          <p:cNvPr id="25" name="Picture 24">
            <a:extLst>
              <a:ext uri="{FF2B5EF4-FFF2-40B4-BE49-F238E27FC236}">
                <a16:creationId xmlns="" xmlns:a16="http://schemas.microsoft.com/office/drawing/2014/main" id="{25B2664D-4063-488F-8FE0-2263C362868D}"/>
              </a:ext>
            </a:extLst>
          </p:cNvPr>
          <p:cNvPicPr>
            <a:picLocks noChangeAspect="1"/>
          </p:cNvPicPr>
          <p:nvPr/>
        </p:nvPicPr>
        <p:blipFill>
          <a:blip r:embed="rId5"/>
          <a:stretch>
            <a:fillRect/>
          </a:stretch>
        </p:blipFill>
        <p:spPr>
          <a:xfrm>
            <a:off x="1885418" y="1753003"/>
            <a:ext cx="325502" cy="318858"/>
          </a:xfrm>
          <a:prstGeom prst="rect">
            <a:avLst/>
          </a:prstGeom>
        </p:spPr>
      </p:pic>
      <p:pic>
        <p:nvPicPr>
          <p:cNvPr id="26" name="Picture 25">
            <a:extLst>
              <a:ext uri="{FF2B5EF4-FFF2-40B4-BE49-F238E27FC236}">
                <a16:creationId xmlns="" xmlns:a16="http://schemas.microsoft.com/office/drawing/2014/main" id="{613E31AA-A632-4F13-9D93-36236577E251}"/>
              </a:ext>
            </a:extLst>
          </p:cNvPr>
          <p:cNvPicPr>
            <a:picLocks noChangeAspect="1"/>
          </p:cNvPicPr>
          <p:nvPr/>
        </p:nvPicPr>
        <p:blipFill>
          <a:blip r:embed="rId6"/>
          <a:stretch>
            <a:fillRect/>
          </a:stretch>
        </p:blipFill>
        <p:spPr>
          <a:xfrm>
            <a:off x="1045469" y="2315789"/>
            <a:ext cx="332185" cy="316367"/>
          </a:xfrm>
          <a:prstGeom prst="rect">
            <a:avLst/>
          </a:prstGeom>
        </p:spPr>
      </p:pic>
      <p:pic>
        <p:nvPicPr>
          <p:cNvPr id="4" name="Picture 3">
            <a:extLst>
              <a:ext uri="{FF2B5EF4-FFF2-40B4-BE49-F238E27FC236}">
                <a16:creationId xmlns="" xmlns:a16="http://schemas.microsoft.com/office/drawing/2014/main" id="{DE67DE16-24CF-4C19-BAA5-347A6F46E770}"/>
              </a:ext>
            </a:extLst>
          </p:cNvPr>
          <p:cNvPicPr>
            <a:picLocks noChangeAspect="1"/>
          </p:cNvPicPr>
          <p:nvPr/>
        </p:nvPicPr>
        <p:blipFill>
          <a:blip r:embed="rId7"/>
          <a:stretch>
            <a:fillRect/>
          </a:stretch>
        </p:blipFill>
        <p:spPr>
          <a:xfrm>
            <a:off x="3975684" y="2551737"/>
            <a:ext cx="335803" cy="350093"/>
          </a:xfrm>
          <a:prstGeom prst="rect">
            <a:avLst/>
          </a:prstGeom>
        </p:spPr>
      </p:pic>
      <p:pic>
        <p:nvPicPr>
          <p:cNvPr id="11" name="Picture 10" descr="A close up of a logo&#10;&#10;Description generated with very high confidence">
            <a:extLst>
              <a:ext uri="{FF2B5EF4-FFF2-40B4-BE49-F238E27FC236}">
                <a16:creationId xmlns="" xmlns:a16="http://schemas.microsoft.com/office/drawing/2014/main" id="{2D94C0E1-285A-4651-9349-FB7229E3BF6F}"/>
              </a:ext>
            </a:extLst>
          </p:cNvPr>
          <p:cNvPicPr>
            <a:picLocks noChangeAspect="1"/>
          </p:cNvPicPr>
          <p:nvPr/>
        </p:nvPicPr>
        <p:blipFill>
          <a:blip r:embed="rId8"/>
          <a:stretch>
            <a:fillRect/>
          </a:stretch>
        </p:blipFill>
        <p:spPr>
          <a:xfrm>
            <a:off x="2399603" y="3137852"/>
            <a:ext cx="328934" cy="328934"/>
          </a:xfrm>
          <a:prstGeom prst="rect">
            <a:avLst/>
          </a:prstGeom>
        </p:spPr>
      </p:pic>
      <p:pic>
        <p:nvPicPr>
          <p:cNvPr id="5" name="Picture 4" descr="A picture containing object&#10;&#10;Description generated with very high confidence">
            <a:extLst>
              <a:ext uri="{FF2B5EF4-FFF2-40B4-BE49-F238E27FC236}">
                <a16:creationId xmlns="" xmlns:a16="http://schemas.microsoft.com/office/drawing/2014/main" id="{E96229A7-8DBA-498D-8B09-B0F509A6AB18}"/>
              </a:ext>
            </a:extLst>
          </p:cNvPr>
          <p:cNvPicPr>
            <a:picLocks noChangeAspect="1"/>
          </p:cNvPicPr>
          <p:nvPr/>
        </p:nvPicPr>
        <p:blipFill>
          <a:blip r:embed="rId9"/>
          <a:stretch>
            <a:fillRect/>
          </a:stretch>
        </p:blipFill>
        <p:spPr>
          <a:xfrm>
            <a:off x="6522974" y="3630960"/>
            <a:ext cx="309388" cy="338168"/>
          </a:xfrm>
          <a:prstGeom prst="rect">
            <a:avLst/>
          </a:prstGeom>
        </p:spPr>
      </p:pic>
    </p:spTree>
    <p:extLst>
      <p:ext uri="{BB962C8B-B14F-4D97-AF65-F5344CB8AC3E}">
        <p14:creationId xmlns="" xmlns:p14="http://schemas.microsoft.com/office/powerpoint/2010/main" val="375821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Demo – Basic Reference</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The </a:t>
            </a:r>
            <a:r>
              <a:rPr lang="en-US" dirty="0" err="1" smtClean="0"/>
              <a:t>RickdiculouslyEasy</a:t>
            </a:r>
            <a:r>
              <a:rPr lang="en-US" dirty="0" smtClean="0"/>
              <a:t> VM</a:t>
            </a:r>
          </a:p>
          <a:p>
            <a:pPr lvl="1"/>
            <a:r>
              <a:rPr lang="en-US" dirty="0" smtClean="0"/>
              <a:t>https://www.vulnhub.com/entry/rickdiculouslyeasy-1,207/</a:t>
            </a:r>
          </a:p>
          <a:p>
            <a:r>
              <a:rPr lang="en-US" dirty="0" smtClean="0"/>
              <a:t>This is a Fedora server VM, created with </a:t>
            </a:r>
            <a:r>
              <a:rPr lang="en-US" dirty="0" err="1" smtClean="0"/>
              <a:t>Virtualbox</a:t>
            </a:r>
            <a:r>
              <a:rPr lang="en-US" dirty="0" smtClean="0"/>
              <a:t>.</a:t>
            </a:r>
          </a:p>
          <a:p>
            <a:r>
              <a:rPr lang="en-US" dirty="0" smtClean="0"/>
              <a:t>It is a very simple Rick and </a:t>
            </a:r>
            <a:r>
              <a:rPr lang="en-US" dirty="0" err="1" smtClean="0"/>
              <a:t>Morty</a:t>
            </a:r>
            <a:r>
              <a:rPr lang="en-US" dirty="0" smtClean="0"/>
              <a:t> themed boot to root.</a:t>
            </a:r>
          </a:p>
          <a:p>
            <a:r>
              <a:rPr lang="en-US" dirty="0" smtClean="0"/>
              <a:t>There are 130 points worth of flags available (each flag has its points recorded within it) and you should also get root.</a:t>
            </a:r>
          </a:p>
          <a:p>
            <a:r>
              <a:rPr lang="en-US" dirty="0" smtClean="0"/>
              <a:t>It's designed to be a beginner CTF, if you're new to pen testing, check it out!</a:t>
            </a:r>
          </a:p>
          <a:p>
            <a:pPr lvl="1"/>
            <a:endParaRPr lang="en-US" dirty="0" smtClean="0"/>
          </a:p>
          <a:p>
            <a:pPr lvl="1"/>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30</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CompTIA</a:t>
            </a:r>
            <a:r>
              <a:rPr lang="en-US" dirty="0" smtClean="0"/>
              <a:t> </a:t>
            </a:r>
            <a:r>
              <a:rPr lang="en-US" dirty="0" err="1" smtClean="0"/>
              <a:t>PenTest</a:t>
            </a:r>
            <a:r>
              <a:rPr lang="en-US" dirty="0" smtClean="0"/>
              <a:t>+ Acronyms</a:t>
            </a:r>
            <a:endParaRPr lang="en-US" dirty="0"/>
          </a:p>
        </p:txBody>
      </p:sp>
      <p:sp>
        <p:nvSpPr>
          <p:cNvPr id="6" name="Content Placeholder 5"/>
          <p:cNvSpPr>
            <a:spLocks noGrp="1"/>
          </p:cNvSpPr>
          <p:nvPr>
            <p:ph sz="half" idx="1"/>
          </p:nvPr>
        </p:nvSpPr>
        <p:spPr/>
        <p:txBody>
          <a:bodyPr/>
          <a:lstStyle/>
          <a:p>
            <a:r>
              <a:rPr lang="en-US" sz="1600" dirty="0" smtClean="0"/>
              <a:t>ACL Access Control List</a:t>
            </a:r>
          </a:p>
          <a:p>
            <a:r>
              <a:rPr lang="en-US" sz="1600" dirty="0" smtClean="0"/>
              <a:t>ADFS Active Directory Federation Services</a:t>
            </a:r>
          </a:p>
          <a:p>
            <a:r>
              <a:rPr lang="en-US" sz="1600" dirty="0" smtClean="0"/>
              <a:t>AP Access Point</a:t>
            </a:r>
          </a:p>
          <a:p>
            <a:r>
              <a:rPr lang="en-US" sz="1600" dirty="0" smtClean="0"/>
              <a:t>API Application Programming Interface</a:t>
            </a:r>
          </a:p>
          <a:p>
            <a:r>
              <a:rPr lang="en-US" sz="1600" dirty="0" smtClean="0"/>
              <a:t>APNS Apple Push Notification Service</a:t>
            </a:r>
          </a:p>
          <a:p>
            <a:r>
              <a:rPr lang="en-US" sz="1600" dirty="0" smtClean="0"/>
              <a:t>APT Advanced Persistent Threat</a:t>
            </a:r>
          </a:p>
          <a:p>
            <a:r>
              <a:rPr lang="en-US" sz="1600" dirty="0" smtClean="0"/>
              <a:t>ASLR Address Space Layout Randomization</a:t>
            </a:r>
          </a:p>
          <a:p>
            <a:r>
              <a:rPr lang="en-US" sz="1600" dirty="0" smtClean="0"/>
              <a:t>BPA Business Partnership Agreement</a:t>
            </a:r>
            <a:endParaRPr lang="en-US" sz="1600" dirty="0"/>
          </a:p>
        </p:txBody>
      </p:sp>
      <p:sp>
        <p:nvSpPr>
          <p:cNvPr id="7" name="Content Placeholder 6"/>
          <p:cNvSpPr>
            <a:spLocks noGrp="1"/>
          </p:cNvSpPr>
          <p:nvPr>
            <p:ph sz="half" idx="2"/>
          </p:nvPr>
        </p:nvSpPr>
        <p:spPr/>
        <p:txBody>
          <a:bodyPr/>
          <a:lstStyle/>
          <a:p>
            <a:r>
              <a:rPr lang="en-US" sz="1600" dirty="0" smtClean="0"/>
              <a:t>CA Certificate Authority</a:t>
            </a:r>
          </a:p>
          <a:p>
            <a:r>
              <a:rPr lang="en-US" sz="1600" dirty="0" smtClean="0"/>
              <a:t>CAPEC Common Attack Patterns Enumeration Classification</a:t>
            </a:r>
          </a:p>
          <a:p>
            <a:r>
              <a:rPr lang="en-US" sz="1600" dirty="0" smtClean="0"/>
              <a:t>CERT Computer Emergency Response Team</a:t>
            </a:r>
          </a:p>
          <a:p>
            <a:r>
              <a:rPr lang="en-US" sz="1600" dirty="0" smtClean="0"/>
              <a:t>CGI Common Gateway Interface</a:t>
            </a:r>
          </a:p>
          <a:p>
            <a:r>
              <a:rPr lang="en-US" sz="1600" dirty="0" smtClean="0"/>
              <a:t>CIFS Common Internet File System</a:t>
            </a:r>
          </a:p>
          <a:p>
            <a:r>
              <a:rPr lang="en-US" sz="1600" dirty="0" smtClean="0"/>
              <a:t>CIRT Computer Incident Response Team</a:t>
            </a:r>
          </a:p>
          <a:p>
            <a:r>
              <a:rPr lang="en-US" sz="1600" dirty="0" smtClean="0"/>
              <a:t>CORS Cross-Origin Request Scripting</a:t>
            </a:r>
          </a:p>
          <a:p>
            <a:r>
              <a:rPr lang="en-US" sz="1600" dirty="0" smtClean="0"/>
              <a:t>COTS Commercial Off-The-Shelf</a:t>
            </a:r>
            <a:endParaRPr lang="en-US" sz="1600"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CompTIA</a:t>
            </a:r>
            <a:r>
              <a:rPr lang="en-US" dirty="0" smtClean="0"/>
              <a:t> </a:t>
            </a:r>
            <a:r>
              <a:rPr lang="en-US" dirty="0" err="1" smtClean="0"/>
              <a:t>PenTest</a:t>
            </a:r>
            <a:r>
              <a:rPr lang="en-US" dirty="0" smtClean="0"/>
              <a:t>+ Acronyms</a:t>
            </a:r>
            <a:endParaRPr lang="en-US" dirty="0"/>
          </a:p>
        </p:txBody>
      </p:sp>
      <p:sp>
        <p:nvSpPr>
          <p:cNvPr id="6" name="Content Placeholder 5"/>
          <p:cNvSpPr>
            <a:spLocks noGrp="1"/>
          </p:cNvSpPr>
          <p:nvPr>
            <p:ph sz="half" idx="1"/>
          </p:nvPr>
        </p:nvSpPr>
        <p:spPr/>
        <p:txBody>
          <a:bodyPr/>
          <a:lstStyle/>
          <a:p>
            <a:r>
              <a:rPr lang="en-US" sz="1600" dirty="0" smtClean="0"/>
              <a:t>CRL Certificate Revocation List</a:t>
            </a:r>
          </a:p>
          <a:p>
            <a:r>
              <a:rPr lang="en-US" sz="1600" dirty="0" smtClean="0"/>
              <a:t>CSRF Cross-Site Request Forgery</a:t>
            </a:r>
          </a:p>
          <a:p>
            <a:r>
              <a:rPr lang="en-US" sz="1600" dirty="0" smtClean="0"/>
              <a:t>CVE Common Vulnerabilities Exposures</a:t>
            </a:r>
          </a:p>
          <a:p>
            <a:r>
              <a:rPr lang="en-US" sz="1600" dirty="0" smtClean="0"/>
              <a:t>CVSS Common Vulnerability Scoring System</a:t>
            </a:r>
          </a:p>
          <a:p>
            <a:r>
              <a:rPr lang="en-US" sz="1600" dirty="0" smtClean="0"/>
              <a:t>CWE Common Weakness Enumeration</a:t>
            </a:r>
          </a:p>
          <a:p>
            <a:r>
              <a:rPr lang="en-US" sz="1600" dirty="0" smtClean="0"/>
              <a:t>DAST Dynamic Application Security Testing</a:t>
            </a:r>
          </a:p>
          <a:p>
            <a:r>
              <a:rPr lang="en-US" sz="1600" dirty="0" smtClean="0"/>
              <a:t>DCOM Distributed Component Object Model</a:t>
            </a:r>
          </a:p>
          <a:p>
            <a:r>
              <a:rPr lang="en-US" sz="1600" dirty="0" smtClean="0"/>
              <a:t>DFD Data Flow Diagram</a:t>
            </a:r>
          </a:p>
          <a:p>
            <a:r>
              <a:rPr lang="en-US" sz="1600" dirty="0" smtClean="0"/>
              <a:t>DLL Dynamic Link Library</a:t>
            </a:r>
            <a:endParaRPr lang="en-US" sz="1600" dirty="0"/>
          </a:p>
        </p:txBody>
      </p:sp>
      <p:sp>
        <p:nvSpPr>
          <p:cNvPr id="7" name="Content Placeholder 6"/>
          <p:cNvSpPr>
            <a:spLocks noGrp="1"/>
          </p:cNvSpPr>
          <p:nvPr>
            <p:ph sz="half" idx="2"/>
          </p:nvPr>
        </p:nvSpPr>
        <p:spPr/>
        <p:txBody>
          <a:bodyPr/>
          <a:lstStyle/>
          <a:p>
            <a:r>
              <a:rPr lang="en-US" sz="1600" dirty="0" smtClean="0"/>
              <a:t>DNS Domain Name Service</a:t>
            </a:r>
          </a:p>
          <a:p>
            <a:r>
              <a:rPr lang="en-US" sz="1600" dirty="0" smtClean="0"/>
              <a:t>DOM Document Object Model</a:t>
            </a:r>
          </a:p>
          <a:p>
            <a:r>
              <a:rPr lang="en-US" sz="1600" dirty="0" err="1" smtClean="0"/>
              <a:t>DoS</a:t>
            </a:r>
            <a:r>
              <a:rPr lang="en-US" sz="1600" dirty="0" smtClean="0"/>
              <a:t> Denial of Service</a:t>
            </a:r>
          </a:p>
          <a:p>
            <a:r>
              <a:rPr lang="en-US" sz="1600" dirty="0" smtClean="0"/>
              <a:t>DTP Dynamic </a:t>
            </a:r>
            <a:r>
              <a:rPr lang="en-US" sz="1600" dirty="0" err="1" smtClean="0"/>
              <a:t>Trunking</a:t>
            </a:r>
            <a:r>
              <a:rPr lang="en-US" sz="1600" dirty="0" smtClean="0"/>
              <a:t> Protocol</a:t>
            </a:r>
          </a:p>
          <a:p>
            <a:r>
              <a:rPr lang="en-US" sz="1600" dirty="0" smtClean="0"/>
              <a:t>ECDSA Elliptic Curve Digital Signature Algorithm</a:t>
            </a:r>
          </a:p>
          <a:p>
            <a:r>
              <a:rPr lang="en-US" sz="1600" dirty="0" smtClean="0"/>
              <a:t>EULA End User License Agreement</a:t>
            </a:r>
          </a:p>
          <a:p>
            <a:r>
              <a:rPr lang="en-US" sz="1600" dirty="0" smtClean="0"/>
              <a:t>FTP File Transfer Protocol</a:t>
            </a:r>
          </a:p>
          <a:p>
            <a:r>
              <a:rPr lang="en-US" sz="1600" dirty="0" smtClean="0"/>
              <a:t>GPO Group Policy Object</a:t>
            </a:r>
            <a:endParaRPr lang="en-US" sz="1600"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CompTIA</a:t>
            </a:r>
            <a:r>
              <a:rPr lang="en-US" dirty="0" smtClean="0"/>
              <a:t> </a:t>
            </a:r>
            <a:r>
              <a:rPr lang="en-US" dirty="0" err="1" smtClean="0"/>
              <a:t>PenTest</a:t>
            </a:r>
            <a:r>
              <a:rPr lang="en-US" dirty="0" smtClean="0"/>
              <a:t>+ Acronyms</a:t>
            </a:r>
            <a:endParaRPr lang="en-US" dirty="0"/>
          </a:p>
        </p:txBody>
      </p:sp>
      <p:sp>
        <p:nvSpPr>
          <p:cNvPr id="6" name="Content Placeholder 5"/>
          <p:cNvSpPr>
            <a:spLocks noGrp="1"/>
          </p:cNvSpPr>
          <p:nvPr>
            <p:ph sz="half" idx="1"/>
          </p:nvPr>
        </p:nvSpPr>
        <p:spPr/>
        <p:txBody>
          <a:bodyPr/>
          <a:lstStyle/>
          <a:p>
            <a:r>
              <a:rPr lang="en-US" sz="1600" dirty="0" smtClean="0"/>
              <a:t>GPP Generic Packetized Protocol</a:t>
            </a:r>
          </a:p>
          <a:p>
            <a:r>
              <a:rPr lang="en-US" sz="1600" dirty="0" smtClean="0"/>
              <a:t>GRE Generic Routing Encapsulation</a:t>
            </a:r>
          </a:p>
          <a:p>
            <a:r>
              <a:rPr lang="en-US" sz="1600" dirty="0" smtClean="0"/>
              <a:t>HSTS HTTP Strict Transport Security</a:t>
            </a:r>
          </a:p>
          <a:p>
            <a:r>
              <a:rPr lang="en-US" sz="1600" dirty="0" smtClean="0"/>
              <a:t>HTML </a:t>
            </a:r>
            <a:r>
              <a:rPr lang="en-US" sz="1600" dirty="0" err="1" smtClean="0"/>
              <a:t>HyperText</a:t>
            </a:r>
            <a:r>
              <a:rPr lang="en-US" sz="1600" dirty="0" smtClean="0"/>
              <a:t> Markup Language</a:t>
            </a:r>
          </a:p>
          <a:p>
            <a:r>
              <a:rPr lang="en-US" sz="1600" dirty="0" smtClean="0"/>
              <a:t>I/O </a:t>
            </a:r>
            <a:r>
              <a:rPr lang="en-US" sz="1600" dirty="0" err="1" smtClean="0"/>
              <a:t>Input/Output</a:t>
            </a:r>
            <a:endParaRPr lang="en-US" sz="1600" dirty="0" smtClean="0"/>
          </a:p>
          <a:p>
            <a:r>
              <a:rPr lang="en-US" sz="1600" dirty="0" smtClean="0"/>
              <a:t>ICMP Internet Control Message Protocol</a:t>
            </a:r>
          </a:p>
          <a:p>
            <a:r>
              <a:rPr lang="en-US" sz="1600" dirty="0" smtClean="0"/>
              <a:t>ICS Industrial Control Systems</a:t>
            </a:r>
          </a:p>
          <a:p>
            <a:r>
              <a:rPr lang="en-US" sz="1600" dirty="0" smtClean="0"/>
              <a:t>IDOR Indirect Object Reference</a:t>
            </a:r>
            <a:endParaRPr lang="en-US" sz="1600" dirty="0"/>
          </a:p>
        </p:txBody>
      </p:sp>
      <p:sp>
        <p:nvSpPr>
          <p:cNvPr id="7" name="Content Placeholder 6"/>
          <p:cNvSpPr>
            <a:spLocks noGrp="1"/>
          </p:cNvSpPr>
          <p:nvPr>
            <p:ph sz="half" idx="2"/>
          </p:nvPr>
        </p:nvSpPr>
        <p:spPr/>
        <p:txBody>
          <a:bodyPr/>
          <a:lstStyle/>
          <a:p>
            <a:r>
              <a:rPr lang="en-US" sz="1600" dirty="0" err="1" smtClean="0"/>
              <a:t>IoT</a:t>
            </a:r>
            <a:r>
              <a:rPr lang="en-US" sz="1600" dirty="0" smtClean="0"/>
              <a:t> Internet of Things</a:t>
            </a:r>
          </a:p>
          <a:p>
            <a:r>
              <a:rPr lang="en-US" sz="1600" dirty="0" smtClean="0"/>
              <a:t>IPS Intrusion Prevention System</a:t>
            </a:r>
          </a:p>
          <a:p>
            <a:r>
              <a:rPr lang="en-US" sz="1600" dirty="0" smtClean="0"/>
              <a:t>IV Initialization Vector</a:t>
            </a:r>
          </a:p>
          <a:p>
            <a:r>
              <a:rPr lang="en-US" sz="1600" dirty="0" smtClean="0"/>
              <a:t>JPCERT Japan Computer Emergency Response Team</a:t>
            </a:r>
          </a:p>
          <a:p>
            <a:r>
              <a:rPr lang="en-US" sz="1600" dirty="0" smtClean="0"/>
              <a:t>JTAG Joint Test Action Group</a:t>
            </a:r>
          </a:p>
          <a:p>
            <a:r>
              <a:rPr lang="en-US" sz="1600" dirty="0" smtClean="0"/>
              <a:t>LAPS Local Administrator Password Solution</a:t>
            </a:r>
          </a:p>
          <a:p>
            <a:r>
              <a:rPr lang="en-US" sz="1600" dirty="0" smtClean="0"/>
              <a:t>LFI Local File Inclusion</a:t>
            </a:r>
          </a:p>
          <a:p>
            <a:r>
              <a:rPr lang="en-US" sz="1600" dirty="0" smtClean="0"/>
              <a:t>LLMNR Link-Local Multicast Name Resolution</a:t>
            </a:r>
            <a:endParaRPr lang="en-US" sz="1600"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CompTIA</a:t>
            </a:r>
            <a:r>
              <a:rPr lang="en-US" dirty="0" smtClean="0"/>
              <a:t> </a:t>
            </a:r>
            <a:r>
              <a:rPr lang="en-US" dirty="0" err="1" smtClean="0"/>
              <a:t>PenTest</a:t>
            </a:r>
            <a:r>
              <a:rPr lang="en-US" dirty="0" smtClean="0"/>
              <a:t>+ Acronyms</a:t>
            </a:r>
            <a:endParaRPr lang="en-US" dirty="0"/>
          </a:p>
        </p:txBody>
      </p:sp>
      <p:sp>
        <p:nvSpPr>
          <p:cNvPr id="6" name="Content Placeholder 5"/>
          <p:cNvSpPr>
            <a:spLocks noGrp="1"/>
          </p:cNvSpPr>
          <p:nvPr>
            <p:ph sz="half" idx="1"/>
          </p:nvPr>
        </p:nvSpPr>
        <p:spPr/>
        <p:txBody>
          <a:bodyPr/>
          <a:lstStyle/>
          <a:p>
            <a:r>
              <a:rPr lang="en-US" sz="1600" dirty="0" smtClean="0"/>
              <a:t>LSASS Local Security Authority Subsystem Service</a:t>
            </a:r>
          </a:p>
          <a:p>
            <a:r>
              <a:rPr lang="en-US" sz="1600" dirty="0" smtClean="0"/>
              <a:t>MDM Mobile Device Management</a:t>
            </a:r>
          </a:p>
          <a:p>
            <a:r>
              <a:rPr lang="en-US" sz="1600" dirty="0" smtClean="0"/>
              <a:t>MFA Multifactor Authentication</a:t>
            </a:r>
          </a:p>
          <a:p>
            <a:r>
              <a:rPr lang="en-US" sz="1600" dirty="0" smtClean="0"/>
              <a:t>MITM Man-in-the-Middle</a:t>
            </a:r>
          </a:p>
          <a:p>
            <a:r>
              <a:rPr lang="en-US" sz="1600" dirty="0" smtClean="0"/>
              <a:t>MSA Master Service Agreement</a:t>
            </a:r>
          </a:p>
          <a:p>
            <a:r>
              <a:rPr lang="en-US" sz="1600" dirty="0" smtClean="0"/>
              <a:t>NAC Network Access Control</a:t>
            </a:r>
          </a:p>
          <a:p>
            <a:r>
              <a:rPr lang="en-US" sz="1600" dirty="0" smtClean="0"/>
              <a:t>NBNS Net Bios Name Service</a:t>
            </a:r>
          </a:p>
          <a:p>
            <a:r>
              <a:rPr lang="en-US" sz="1600" dirty="0" smtClean="0"/>
              <a:t>NDA Non-Disclosure Agreement</a:t>
            </a:r>
            <a:endParaRPr lang="en-US" sz="1600" dirty="0"/>
          </a:p>
        </p:txBody>
      </p:sp>
      <p:sp>
        <p:nvSpPr>
          <p:cNvPr id="7" name="Content Placeholder 6"/>
          <p:cNvSpPr>
            <a:spLocks noGrp="1"/>
          </p:cNvSpPr>
          <p:nvPr>
            <p:ph sz="half" idx="2"/>
          </p:nvPr>
        </p:nvSpPr>
        <p:spPr/>
        <p:txBody>
          <a:bodyPr/>
          <a:lstStyle/>
          <a:p>
            <a:r>
              <a:rPr lang="en-US" sz="1600" dirty="0" smtClean="0"/>
              <a:t>NFC Near-Field Communication</a:t>
            </a:r>
          </a:p>
          <a:p>
            <a:r>
              <a:rPr lang="en-US" sz="1600" dirty="0" smtClean="0"/>
              <a:t>NIST National Institute of Standards and Technology</a:t>
            </a:r>
          </a:p>
          <a:p>
            <a:r>
              <a:rPr lang="en-US" sz="1600" dirty="0" smtClean="0"/>
              <a:t>NOP No Operation</a:t>
            </a:r>
          </a:p>
          <a:p>
            <a:r>
              <a:rPr lang="en-US" sz="1600" dirty="0" smtClean="0"/>
              <a:t>NSE Network Service Engine</a:t>
            </a:r>
          </a:p>
          <a:p>
            <a:r>
              <a:rPr lang="en-US" sz="1600" dirty="0" smtClean="0"/>
              <a:t>OS Operating System</a:t>
            </a:r>
          </a:p>
          <a:p>
            <a:r>
              <a:rPr lang="en-US" sz="1600" dirty="0" smtClean="0"/>
              <a:t>OSINT Open Source Intelligence</a:t>
            </a:r>
          </a:p>
          <a:p>
            <a:r>
              <a:rPr lang="en-US" sz="1600" dirty="0" smtClean="0"/>
              <a:t>OWASP Open Web Application Security Project</a:t>
            </a:r>
          </a:p>
          <a:p>
            <a:r>
              <a:rPr lang="en-US" sz="1600" dirty="0" smtClean="0"/>
              <a:t>PII Personally Identifiable Information</a:t>
            </a:r>
            <a:endParaRPr lang="en-US" sz="1600"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CompTIA</a:t>
            </a:r>
            <a:r>
              <a:rPr lang="en-US" dirty="0" smtClean="0"/>
              <a:t> </a:t>
            </a:r>
            <a:r>
              <a:rPr lang="en-US" dirty="0" err="1" smtClean="0"/>
              <a:t>PenTest</a:t>
            </a:r>
            <a:r>
              <a:rPr lang="en-US" dirty="0" smtClean="0"/>
              <a:t>+ Acronyms</a:t>
            </a:r>
            <a:endParaRPr lang="en-US" dirty="0"/>
          </a:p>
        </p:txBody>
      </p:sp>
      <p:sp>
        <p:nvSpPr>
          <p:cNvPr id="6" name="Content Placeholder 5"/>
          <p:cNvSpPr>
            <a:spLocks noGrp="1"/>
          </p:cNvSpPr>
          <p:nvPr>
            <p:ph sz="half" idx="1"/>
          </p:nvPr>
        </p:nvSpPr>
        <p:spPr/>
        <p:txBody>
          <a:bodyPr/>
          <a:lstStyle/>
          <a:p>
            <a:r>
              <a:rPr lang="en-US" sz="1600" dirty="0" smtClean="0"/>
              <a:t>POS Point of Sale</a:t>
            </a:r>
          </a:p>
          <a:p>
            <a:r>
              <a:rPr lang="en-US" sz="1600" dirty="0" smtClean="0"/>
              <a:t>PS </a:t>
            </a:r>
            <a:r>
              <a:rPr lang="en-US" sz="1600" dirty="0" err="1" smtClean="0"/>
              <a:t>PowerShell</a:t>
            </a:r>
            <a:endParaRPr lang="en-US" sz="1600" dirty="0" smtClean="0"/>
          </a:p>
          <a:p>
            <a:r>
              <a:rPr lang="en-US" sz="1600" dirty="0" smtClean="0"/>
              <a:t>RCE Remote Code Execution</a:t>
            </a:r>
          </a:p>
          <a:p>
            <a:r>
              <a:rPr lang="en-US" sz="1600" dirty="0" smtClean="0"/>
              <a:t>RDP Remote Desktop Protocol</a:t>
            </a:r>
          </a:p>
          <a:p>
            <a:r>
              <a:rPr lang="en-US" sz="1600" dirty="0" smtClean="0"/>
              <a:t>RFI Remote File Inclusion</a:t>
            </a:r>
          </a:p>
          <a:p>
            <a:r>
              <a:rPr lang="en-US" sz="1600" dirty="0" smtClean="0"/>
              <a:t>RFID Radio Frequent ID</a:t>
            </a:r>
          </a:p>
          <a:p>
            <a:r>
              <a:rPr lang="en-US" sz="1600" dirty="0" smtClean="0"/>
              <a:t>RFP Request for Proposal</a:t>
            </a:r>
          </a:p>
          <a:p>
            <a:r>
              <a:rPr lang="en-US" sz="1600" dirty="0" smtClean="0"/>
              <a:t>ROE Rules of Engagement</a:t>
            </a:r>
            <a:endParaRPr lang="en-US" sz="1600" dirty="0"/>
          </a:p>
        </p:txBody>
      </p:sp>
      <p:sp>
        <p:nvSpPr>
          <p:cNvPr id="7" name="Content Placeholder 6"/>
          <p:cNvSpPr>
            <a:spLocks noGrp="1"/>
          </p:cNvSpPr>
          <p:nvPr>
            <p:ph sz="half" idx="2"/>
          </p:nvPr>
        </p:nvSpPr>
        <p:spPr/>
        <p:txBody>
          <a:bodyPr/>
          <a:lstStyle/>
          <a:p>
            <a:r>
              <a:rPr lang="en-US" sz="1600" dirty="0" smtClean="0"/>
              <a:t>RPC Remote Procedure Call</a:t>
            </a:r>
          </a:p>
          <a:p>
            <a:r>
              <a:rPr lang="en-US" sz="1600" dirty="0" smtClean="0"/>
              <a:t>RSH Remote Shell</a:t>
            </a:r>
          </a:p>
          <a:p>
            <a:r>
              <a:rPr lang="en-US" sz="1600" dirty="0" smtClean="0"/>
              <a:t>RTOS Real Time Operating System</a:t>
            </a:r>
          </a:p>
          <a:p>
            <a:r>
              <a:rPr lang="en-US" sz="1600" dirty="0" smtClean="0"/>
              <a:t>SAM Security Account Manager</a:t>
            </a:r>
          </a:p>
          <a:p>
            <a:r>
              <a:rPr lang="en-US" sz="1600" dirty="0" smtClean="0"/>
              <a:t>SAN Subject Alternative Name</a:t>
            </a:r>
          </a:p>
          <a:p>
            <a:r>
              <a:rPr lang="en-US" sz="1600" dirty="0" smtClean="0"/>
              <a:t>SAST Static Application Security Testing</a:t>
            </a:r>
          </a:p>
          <a:p>
            <a:r>
              <a:rPr lang="en-US" sz="1600" dirty="0" smtClean="0"/>
              <a:t>SCADA Supervisory Control and Data Acquisition</a:t>
            </a:r>
          </a:p>
          <a:p>
            <a:r>
              <a:rPr lang="en-US" sz="1600" dirty="0" smtClean="0"/>
              <a:t>SCEP Simple Certificate Enrollment Protocol</a:t>
            </a:r>
          </a:p>
          <a:p>
            <a:endParaRPr lang="en-US" sz="1600"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CompTIA</a:t>
            </a:r>
            <a:r>
              <a:rPr lang="en-US" dirty="0" smtClean="0"/>
              <a:t> </a:t>
            </a:r>
            <a:r>
              <a:rPr lang="en-US" dirty="0" err="1" smtClean="0"/>
              <a:t>PenTest</a:t>
            </a:r>
            <a:r>
              <a:rPr lang="en-US" dirty="0" smtClean="0"/>
              <a:t>+ Acronyms</a:t>
            </a:r>
            <a:endParaRPr lang="en-US" dirty="0"/>
          </a:p>
        </p:txBody>
      </p:sp>
      <p:sp>
        <p:nvSpPr>
          <p:cNvPr id="6" name="Content Placeholder 5"/>
          <p:cNvSpPr>
            <a:spLocks noGrp="1"/>
          </p:cNvSpPr>
          <p:nvPr>
            <p:ph sz="half" idx="1"/>
          </p:nvPr>
        </p:nvSpPr>
        <p:spPr/>
        <p:txBody>
          <a:bodyPr/>
          <a:lstStyle/>
          <a:p>
            <a:r>
              <a:rPr lang="en-US" sz="1600" dirty="0" smtClean="0"/>
              <a:t>SCP Secure Copy</a:t>
            </a:r>
          </a:p>
          <a:p>
            <a:r>
              <a:rPr lang="en-US" sz="1600" dirty="0" smtClean="0"/>
              <a:t>SDK Software Development Kit</a:t>
            </a:r>
          </a:p>
          <a:p>
            <a:r>
              <a:rPr lang="en-US" sz="1600" dirty="0" smtClean="0"/>
              <a:t>SGID Set Group ID</a:t>
            </a:r>
          </a:p>
          <a:p>
            <a:r>
              <a:rPr lang="en-US" sz="1600" dirty="0" smtClean="0"/>
              <a:t>SID Secure Identifier</a:t>
            </a:r>
          </a:p>
          <a:p>
            <a:r>
              <a:rPr lang="en-US" sz="1600" dirty="0" smtClean="0"/>
              <a:t>SIEM Security Incident Event Manager</a:t>
            </a:r>
          </a:p>
          <a:p>
            <a:r>
              <a:rPr lang="en-US" sz="1600" dirty="0" smtClean="0"/>
              <a:t>SLA Service Level Agreement</a:t>
            </a:r>
          </a:p>
          <a:p>
            <a:r>
              <a:rPr lang="en-US" sz="1600" dirty="0" smtClean="0"/>
              <a:t>SMB Server Message Block</a:t>
            </a:r>
          </a:p>
          <a:p>
            <a:r>
              <a:rPr lang="en-US" sz="1600" dirty="0" smtClean="0"/>
              <a:t>SMTP Simple Mail Transfer Protocol</a:t>
            </a:r>
          </a:p>
          <a:p>
            <a:endParaRPr lang="en-US" sz="1600" dirty="0"/>
          </a:p>
        </p:txBody>
      </p:sp>
      <p:sp>
        <p:nvSpPr>
          <p:cNvPr id="7" name="Content Placeholder 6"/>
          <p:cNvSpPr>
            <a:spLocks noGrp="1"/>
          </p:cNvSpPr>
          <p:nvPr>
            <p:ph sz="half" idx="2"/>
          </p:nvPr>
        </p:nvSpPr>
        <p:spPr/>
        <p:txBody>
          <a:bodyPr/>
          <a:lstStyle/>
          <a:p>
            <a:r>
              <a:rPr lang="en-US" sz="1600" dirty="0" smtClean="0"/>
              <a:t>SNMP Simple Network Management Protocol</a:t>
            </a:r>
          </a:p>
          <a:p>
            <a:r>
              <a:rPr lang="en-US" sz="1600" dirty="0" smtClean="0"/>
              <a:t>SOAP Simple Object Access Protocol</a:t>
            </a:r>
          </a:p>
          <a:p>
            <a:r>
              <a:rPr lang="en-US" sz="1600" dirty="0" smtClean="0"/>
              <a:t>SOC Security Operation Center</a:t>
            </a:r>
          </a:p>
          <a:p>
            <a:r>
              <a:rPr lang="en-US" sz="1600" dirty="0" smtClean="0"/>
              <a:t>SOW Statement of Work</a:t>
            </a:r>
          </a:p>
          <a:p>
            <a:r>
              <a:rPr lang="en-US" sz="1600" dirty="0" smtClean="0"/>
              <a:t>SPN Service Principle Name</a:t>
            </a:r>
          </a:p>
          <a:p>
            <a:r>
              <a:rPr lang="en-US" sz="1600" dirty="0" smtClean="0"/>
              <a:t>SQL Structured Query Language</a:t>
            </a:r>
          </a:p>
          <a:p>
            <a:r>
              <a:rPr lang="en-US" sz="1600" dirty="0" smtClean="0"/>
              <a:t>SSH Secure Shell</a:t>
            </a:r>
          </a:p>
          <a:p>
            <a:r>
              <a:rPr lang="en-US" sz="1600" dirty="0" smtClean="0"/>
              <a:t>SSL Secure Sockets Layer</a:t>
            </a:r>
          </a:p>
          <a:p>
            <a:endParaRPr lang="en-US" sz="1600"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CompTIA</a:t>
            </a:r>
            <a:r>
              <a:rPr lang="en-US" dirty="0" smtClean="0"/>
              <a:t> </a:t>
            </a:r>
            <a:r>
              <a:rPr lang="en-US" dirty="0" err="1" smtClean="0"/>
              <a:t>PenTest</a:t>
            </a:r>
            <a:r>
              <a:rPr lang="en-US" dirty="0" smtClean="0"/>
              <a:t>+ Acronyms</a:t>
            </a:r>
            <a:endParaRPr lang="en-US" dirty="0"/>
          </a:p>
        </p:txBody>
      </p:sp>
      <p:sp>
        <p:nvSpPr>
          <p:cNvPr id="6" name="Content Placeholder 5"/>
          <p:cNvSpPr>
            <a:spLocks noGrp="1"/>
          </p:cNvSpPr>
          <p:nvPr>
            <p:ph sz="half" idx="1"/>
          </p:nvPr>
        </p:nvSpPr>
        <p:spPr/>
        <p:txBody>
          <a:bodyPr/>
          <a:lstStyle/>
          <a:p>
            <a:r>
              <a:rPr lang="en-US" sz="1600" dirty="0" smtClean="0"/>
              <a:t>STP Spanning Tree Protocol</a:t>
            </a:r>
          </a:p>
          <a:p>
            <a:r>
              <a:rPr lang="en-US" sz="1600" dirty="0" smtClean="0"/>
              <a:t>SUID Set User ID</a:t>
            </a:r>
          </a:p>
          <a:p>
            <a:r>
              <a:rPr lang="en-US" sz="1600" dirty="0" smtClean="0"/>
              <a:t>TCP Transmission Control Protocol</a:t>
            </a:r>
          </a:p>
          <a:p>
            <a:r>
              <a:rPr lang="en-US" sz="1600" dirty="0" smtClean="0"/>
              <a:t>TLS Transport Layer Security</a:t>
            </a:r>
          </a:p>
          <a:p>
            <a:r>
              <a:rPr lang="en-US" sz="1600" dirty="0" smtClean="0"/>
              <a:t>TOTP Time-Based One-Time Password</a:t>
            </a:r>
          </a:p>
          <a:p>
            <a:r>
              <a:rPr lang="en-US" sz="1600" dirty="0" smtClean="0"/>
              <a:t>TPM Trusted Platform Module</a:t>
            </a:r>
          </a:p>
          <a:p>
            <a:r>
              <a:rPr lang="en-US" sz="1600" dirty="0" smtClean="0"/>
              <a:t>TTP Tactics, Techniques and Procedures</a:t>
            </a:r>
          </a:p>
          <a:p>
            <a:r>
              <a:rPr lang="en-US" sz="1600" dirty="0" smtClean="0"/>
              <a:t>UDP User Diagram Protocol</a:t>
            </a:r>
          </a:p>
        </p:txBody>
      </p:sp>
      <p:sp>
        <p:nvSpPr>
          <p:cNvPr id="7" name="Content Placeholder 6"/>
          <p:cNvSpPr>
            <a:spLocks noGrp="1"/>
          </p:cNvSpPr>
          <p:nvPr>
            <p:ph sz="half" idx="2"/>
          </p:nvPr>
        </p:nvSpPr>
        <p:spPr/>
        <p:txBody>
          <a:bodyPr/>
          <a:lstStyle/>
          <a:p>
            <a:r>
              <a:rPr lang="en-US" sz="1600" dirty="0" smtClean="0"/>
              <a:t>VLAN Virtual Local Area Network</a:t>
            </a:r>
          </a:p>
          <a:p>
            <a:r>
              <a:rPr lang="en-US" sz="1600" dirty="0" smtClean="0"/>
              <a:t>VM Virtual Machine</a:t>
            </a:r>
          </a:p>
          <a:p>
            <a:r>
              <a:rPr lang="en-US" sz="1600" dirty="0" smtClean="0"/>
              <a:t>VNC Virtual Network Connection</a:t>
            </a:r>
          </a:p>
          <a:p>
            <a:r>
              <a:rPr lang="en-US" sz="1600" dirty="0" smtClean="0"/>
              <a:t>VPN Virtual Private Network</a:t>
            </a:r>
          </a:p>
          <a:p>
            <a:r>
              <a:rPr lang="en-US" sz="1600" dirty="0" smtClean="0"/>
              <a:t>WADL Web Application Description Language</a:t>
            </a:r>
          </a:p>
          <a:p>
            <a:r>
              <a:rPr lang="en-US" sz="1600" dirty="0" smtClean="0"/>
              <a:t>WAF Web Application Firewall</a:t>
            </a:r>
          </a:p>
          <a:p>
            <a:r>
              <a:rPr lang="en-US" sz="1600" dirty="0" smtClean="0"/>
              <a:t>WAR Web Application Archive</a:t>
            </a:r>
          </a:p>
          <a:p>
            <a:r>
              <a:rPr lang="en-US" sz="1600" dirty="0" smtClean="0"/>
              <a:t>WEP Wired Equivalency Protocol</a:t>
            </a:r>
            <a:endParaRPr lang="en-US" sz="1600"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CompTIA</a:t>
            </a:r>
            <a:r>
              <a:rPr lang="en-US" dirty="0" smtClean="0"/>
              <a:t> </a:t>
            </a:r>
            <a:r>
              <a:rPr lang="en-US" dirty="0" err="1" smtClean="0"/>
              <a:t>PenTest</a:t>
            </a:r>
            <a:r>
              <a:rPr lang="en-US" dirty="0" smtClean="0"/>
              <a:t>+ Acronyms</a:t>
            </a:r>
            <a:endParaRPr lang="en-US" dirty="0"/>
          </a:p>
        </p:txBody>
      </p:sp>
      <p:sp>
        <p:nvSpPr>
          <p:cNvPr id="6" name="Content Placeholder 5"/>
          <p:cNvSpPr>
            <a:spLocks noGrp="1"/>
          </p:cNvSpPr>
          <p:nvPr>
            <p:ph sz="half" idx="1"/>
          </p:nvPr>
        </p:nvSpPr>
        <p:spPr/>
        <p:txBody>
          <a:bodyPr/>
          <a:lstStyle/>
          <a:p>
            <a:r>
              <a:rPr lang="en-US" sz="1600" dirty="0" err="1" smtClean="0"/>
              <a:t>WinRM</a:t>
            </a:r>
            <a:r>
              <a:rPr lang="en-US" sz="1600" dirty="0" smtClean="0"/>
              <a:t> Windows Remote Management</a:t>
            </a:r>
          </a:p>
          <a:p>
            <a:r>
              <a:rPr lang="en-US" sz="1600" dirty="0" smtClean="0"/>
              <a:t>WMI Windows Management Instrumentation</a:t>
            </a:r>
          </a:p>
          <a:p>
            <a:r>
              <a:rPr lang="en-US" sz="1600" dirty="0" smtClean="0"/>
              <a:t>WPAD Web Proxy Auto-Discovery</a:t>
            </a:r>
          </a:p>
          <a:p>
            <a:r>
              <a:rPr lang="en-US" sz="1600" dirty="0" smtClean="0"/>
              <a:t>WPS </a:t>
            </a:r>
            <a:r>
              <a:rPr lang="en-US" sz="1600" dirty="0" err="1" smtClean="0"/>
              <a:t>WiFi</a:t>
            </a:r>
            <a:r>
              <a:rPr lang="en-US" sz="1600" dirty="0" smtClean="0"/>
              <a:t> Protected Setup</a:t>
            </a:r>
          </a:p>
          <a:p>
            <a:r>
              <a:rPr lang="en-US" sz="1600" dirty="0" smtClean="0"/>
              <a:t>WSDL Web Services Description Language</a:t>
            </a:r>
          </a:p>
          <a:p>
            <a:r>
              <a:rPr lang="en-US" sz="1600" dirty="0" smtClean="0"/>
              <a:t>XSD XML Schema Document</a:t>
            </a:r>
          </a:p>
          <a:p>
            <a:r>
              <a:rPr lang="en-US" sz="1600" dirty="0" smtClean="0"/>
              <a:t>XSS Cross-Site Scripting</a:t>
            </a:r>
          </a:p>
          <a:p>
            <a:endParaRPr lang="en-US" sz="1600" dirty="0" smtClean="0"/>
          </a:p>
        </p:txBody>
      </p:sp>
      <p:sp>
        <p:nvSpPr>
          <p:cNvPr id="7" name="Content Placeholder 6"/>
          <p:cNvSpPr>
            <a:spLocks noGrp="1"/>
          </p:cNvSpPr>
          <p:nvPr>
            <p:ph sz="half" idx="2"/>
          </p:nvPr>
        </p:nvSpPr>
        <p:spPr/>
        <p:txBody>
          <a:bodyPr/>
          <a:lstStyle/>
          <a:p>
            <a:r>
              <a:rPr lang="en-US" sz="1600" dirty="0" smtClean="0"/>
              <a:t>XST Cross-Site Tracing</a:t>
            </a:r>
          </a:p>
          <a:p>
            <a:r>
              <a:rPr lang="en-US" sz="1600" dirty="0" smtClean="0"/>
              <a:t>XXE External Entity</a:t>
            </a:r>
          </a:p>
          <a:p>
            <a:endParaRPr lang="en-US" sz="1600" dirty="0" smtClean="0"/>
          </a:p>
          <a:p>
            <a:r>
              <a:rPr lang="en-US" sz="1600" dirty="0" smtClean="0"/>
              <a:t>This is all an exact reproduction of the </a:t>
            </a:r>
            <a:r>
              <a:rPr lang="en-US" sz="1600" dirty="0" err="1" smtClean="0"/>
              <a:t>CompTIA</a:t>
            </a:r>
            <a:r>
              <a:rPr lang="en-US" sz="1600" dirty="0" smtClean="0"/>
              <a:t> </a:t>
            </a:r>
            <a:r>
              <a:rPr lang="en-US" sz="1600" dirty="0" err="1" smtClean="0"/>
              <a:t>PenTest</a:t>
            </a:r>
            <a:r>
              <a:rPr lang="en-US" sz="1600" dirty="0" smtClean="0"/>
              <a:t>+ Acronyms list from the new </a:t>
            </a:r>
            <a:r>
              <a:rPr lang="en-US" sz="1600" dirty="0" err="1" smtClean="0"/>
              <a:t>PenTest</a:t>
            </a:r>
            <a:r>
              <a:rPr lang="en-US" sz="1600" dirty="0" smtClean="0"/>
              <a:t>+ Exam Objectives, but I figured this would be a good place to put them as reference.</a:t>
            </a:r>
          </a:p>
          <a:p>
            <a:r>
              <a:rPr lang="en-US" sz="1600" dirty="0" smtClean="0"/>
              <a:t>Plus I personally have found studying these are a major part of preparation for a </a:t>
            </a:r>
            <a:r>
              <a:rPr lang="en-US" sz="1600" dirty="0" err="1" smtClean="0"/>
              <a:t>CompTIA</a:t>
            </a:r>
            <a:r>
              <a:rPr lang="en-US" sz="1600" dirty="0" smtClean="0"/>
              <a:t> exam.</a:t>
            </a:r>
            <a:endParaRPr lang="en-US" sz="1600"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following </a:t>
            </a:r>
            <a:r>
              <a:rPr lang="en-US" dirty="0" err="1" smtClean="0"/>
              <a:t>PenTest</a:t>
            </a:r>
            <a:r>
              <a:rPr lang="en-US" dirty="0" smtClean="0"/>
              <a:t>+ Domains would you most like to see more information on in our Wrap Up session?</a:t>
            </a:r>
            <a:endParaRPr lang="en-US" dirty="0"/>
          </a:p>
          <a:p>
            <a:pPr marL="342900" indent="-342900">
              <a:buAutoNum type="alphaLcPeriod"/>
            </a:pPr>
            <a:r>
              <a:rPr lang="en-US" dirty="0" smtClean="0"/>
              <a:t>Domain #1 - Planning and Scoping</a:t>
            </a:r>
            <a:endParaRPr lang="en-US" dirty="0"/>
          </a:p>
          <a:p>
            <a:pPr marL="342900" indent="-342900">
              <a:buFont typeface="Wingdings" charset="2"/>
              <a:buAutoNum type="alphaLcPeriod"/>
            </a:pPr>
            <a:r>
              <a:rPr lang="en-US" dirty="0" smtClean="0"/>
              <a:t>Domain #2 - Information Gathering and Vulnerability Identification</a:t>
            </a:r>
            <a:endParaRPr lang="en-US" dirty="0"/>
          </a:p>
          <a:p>
            <a:pPr marL="342900" indent="-342900">
              <a:buAutoNum type="alphaLcPeriod"/>
            </a:pPr>
            <a:r>
              <a:rPr lang="en-US" dirty="0" smtClean="0"/>
              <a:t>Domain #3 - Attacks and Exploits</a:t>
            </a:r>
            <a:endParaRPr lang="en-US" dirty="0"/>
          </a:p>
          <a:p>
            <a:pPr marL="342900" indent="-342900">
              <a:buAutoNum type="alphaLcPeriod"/>
            </a:pPr>
            <a:r>
              <a:rPr lang="en-US" dirty="0" smtClean="0"/>
              <a:t>Domain #4 - Penetration Testing Tools</a:t>
            </a:r>
          </a:p>
          <a:p>
            <a:pPr marL="342900" indent="-342900">
              <a:buAutoNum type="alphaLcPeriod"/>
            </a:pPr>
            <a:r>
              <a:rPr lang="en-US" dirty="0" smtClean="0"/>
              <a:t>Domain #5 - Reporting and Communication</a:t>
            </a:r>
            <a:endParaRPr lang="en-US" dirty="0"/>
          </a:p>
          <a:p>
            <a:pPr marL="342900" indent="-342900">
              <a:buAutoNum type="alphaLcPeriod"/>
            </a:pPr>
            <a:endParaRPr lang="en-US" dirty="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39</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68992" y="4007875"/>
            <a:ext cx="187457" cy="273844"/>
          </a:xfrm>
        </p:spPr>
        <p:txBody>
          <a:bodyPr/>
          <a:lstStyle/>
          <a:p>
            <a:pPr defTabSz="342900">
              <a:defRPr/>
            </a:pPr>
            <a:fld id="{2066355A-084C-D24E-9AD2-7E4FC41EA627}" type="slidenum">
              <a:rPr lang="en-US" sz="675">
                <a:latin typeface="Calibri"/>
              </a:rPr>
              <a:pPr defTabSz="342900">
                <a:defRPr/>
              </a:pPr>
              <a:t>4</a:t>
            </a:fld>
            <a:endParaRPr lang="en-US" sz="675" dirty="0">
              <a:latin typeface="Calibri"/>
            </a:endParaRPr>
          </a:p>
        </p:txBody>
      </p:sp>
      <p:sp>
        <p:nvSpPr>
          <p:cNvPr id="5" name="Title 3"/>
          <p:cNvSpPr>
            <a:spLocks noGrp="1" noChangeArrowheads="1"/>
          </p:cNvSpPr>
          <p:nvPr>
            <p:ph type="title" idx="4294967295"/>
          </p:nvPr>
        </p:nvSpPr>
        <p:spPr>
          <a:xfrm>
            <a:off x="1485900" y="205979"/>
            <a:ext cx="6172200" cy="857250"/>
          </a:xfrm>
          <a:ln/>
        </p:spPr>
        <p:txBody>
          <a:bodyPr/>
          <a:lstStyle/>
          <a:p>
            <a:r>
              <a:rPr lang="en-US" altLang="zh-CN" dirty="0"/>
              <a:t>Welcome to the Train-the-Trainer Series</a:t>
            </a:r>
          </a:p>
        </p:txBody>
      </p:sp>
      <p:sp>
        <p:nvSpPr>
          <p:cNvPr id="12" name="Rectangle 11"/>
          <p:cNvSpPr/>
          <p:nvPr/>
        </p:nvSpPr>
        <p:spPr>
          <a:xfrm>
            <a:off x="3817165" y="3056081"/>
            <a:ext cx="1954217" cy="784830"/>
          </a:xfrm>
          <a:prstGeom prst="rect">
            <a:avLst/>
          </a:prstGeom>
          <a:noFill/>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Stephen Schneiter</a:t>
            </a:r>
          </a:p>
          <a:p>
            <a:pPr defTabSz="342900">
              <a:defRPr/>
            </a:pPr>
            <a:r>
              <a:rPr lang="en-US" sz="900" dirty="0">
                <a:solidFill>
                  <a:prstClr val="black"/>
                </a:solidFill>
                <a:latin typeface="Calibri"/>
              </a:rPr>
              <a:t>Instructor Network Program Manager</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3"/>
              </a:rPr>
              <a:t>sschneiter@comptia.org</a:t>
            </a:r>
            <a:r>
              <a:rPr lang="en-US" sz="900" dirty="0">
                <a:solidFill>
                  <a:prstClr val="black"/>
                </a:solidFill>
                <a:latin typeface="Calibri"/>
              </a:rPr>
              <a:t> </a:t>
            </a:r>
          </a:p>
        </p:txBody>
      </p:sp>
      <p:sp>
        <p:nvSpPr>
          <p:cNvPr id="17" name="Rectangle 16"/>
          <p:cNvSpPr/>
          <p:nvPr/>
        </p:nvSpPr>
        <p:spPr>
          <a:xfrm>
            <a:off x="6094039" y="3056081"/>
            <a:ext cx="1957473" cy="923330"/>
          </a:xfrm>
          <a:prstGeom prst="rect">
            <a:avLst/>
          </a:prstGeom>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Tazneen Kasem</a:t>
            </a:r>
          </a:p>
          <a:p>
            <a:pPr defTabSz="342900">
              <a:defRPr/>
            </a:pPr>
            <a:r>
              <a:rPr lang="en-US" sz="900" dirty="0">
                <a:solidFill>
                  <a:prstClr val="black"/>
                </a:solidFill>
                <a:latin typeface="Calibri"/>
              </a:rPr>
              <a:t>Director. Product Management</a:t>
            </a:r>
          </a:p>
          <a:p>
            <a:pPr defTabSz="342900">
              <a:defRPr/>
            </a:pPr>
            <a:r>
              <a:rPr lang="en-US" sz="900" dirty="0">
                <a:solidFill>
                  <a:prstClr val="black"/>
                </a:solidFill>
                <a:latin typeface="Calibri"/>
              </a:rPr>
              <a:t>Network+, CTT+, Project+  &amp; CIN</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4"/>
              </a:rPr>
              <a:t>tkasem@comptia.org</a:t>
            </a:r>
            <a:endParaRPr lang="en-US" sz="900" dirty="0">
              <a:solidFill>
                <a:prstClr val="black"/>
              </a:solidFill>
              <a:latin typeface="Calibri"/>
            </a:endParaRPr>
          </a:p>
        </p:txBody>
      </p:sp>
      <p:sp>
        <p:nvSpPr>
          <p:cNvPr id="11" name="Slide Number Placeholder 3"/>
          <p:cNvSpPr txBox="1">
            <a:spLocks/>
          </p:cNvSpPr>
          <p:nvPr/>
        </p:nvSpPr>
        <p:spPr>
          <a:xfrm>
            <a:off x="7461648" y="4767264"/>
            <a:ext cx="196453" cy="273844"/>
          </a:xfrm>
          <a:prstGeom prst="rect">
            <a:avLst/>
          </a:prstGeom>
        </p:spPr>
        <p:txBody>
          <a:bodyPr vert="horz" lIns="68580" tIns="34290" rIns="0" bIns="34290" rtlCol="0" anchor="ctr">
            <a:noAutofit/>
          </a:bodyPr>
          <a:lstStyle/>
          <a:p>
            <a:pPr algn="r" defTabSz="342900">
              <a:defRPr/>
            </a:pPr>
            <a:fld id="{91AF2B4D-6B12-4EDF-87BB-2B55CECB6611}" type="slidenum">
              <a:rPr lang="en-US" sz="675">
                <a:solidFill>
                  <a:srgbClr val="69727B"/>
                </a:solidFill>
                <a:latin typeface="Calibri"/>
              </a:rPr>
              <a:pPr algn="r" defTabSz="342900">
                <a:defRPr/>
              </a:pPr>
              <a:t>4</a:t>
            </a:fld>
            <a:endParaRPr lang="en-US" sz="675" dirty="0">
              <a:solidFill>
                <a:srgbClr val="69727B"/>
              </a:solidFill>
              <a:latin typeface="Calibri"/>
            </a:endParaRPr>
          </a:p>
        </p:txBody>
      </p:sp>
      <p:pic>
        <p:nvPicPr>
          <p:cNvPr id="3" name="Picture 2"/>
          <p:cNvPicPr>
            <a:picLocks noChangeAspect="1"/>
          </p:cNvPicPr>
          <p:nvPr/>
        </p:nvPicPr>
        <p:blipFill>
          <a:blip r:embed="rId5"/>
          <a:stretch>
            <a:fillRect/>
          </a:stretch>
        </p:blipFill>
        <p:spPr>
          <a:xfrm>
            <a:off x="3817165" y="1874318"/>
            <a:ext cx="1040804" cy="1040804"/>
          </a:xfrm>
          <a:prstGeom prst="round1Rect">
            <a:avLst/>
          </a:prstGeom>
        </p:spPr>
      </p:pic>
      <p:pic>
        <p:nvPicPr>
          <p:cNvPr id="9" name="Picture 8"/>
          <p:cNvPicPr>
            <a:picLocks noChangeAspect="1"/>
          </p:cNvPicPr>
          <p:nvPr/>
        </p:nvPicPr>
        <p:blipFill>
          <a:blip r:embed="rId6"/>
          <a:stretch>
            <a:fillRect/>
          </a:stretch>
        </p:blipFill>
        <p:spPr>
          <a:xfrm>
            <a:off x="6094038" y="1874317"/>
            <a:ext cx="1065298" cy="1065298"/>
          </a:xfrm>
          <a:prstGeom prst="round1Rect">
            <a:avLst/>
          </a:prstGeom>
        </p:spPr>
      </p:pic>
      <p:sp>
        <p:nvSpPr>
          <p:cNvPr id="13" name="TextBox 12">
            <a:extLst>
              <a:ext uri="{FF2B5EF4-FFF2-40B4-BE49-F238E27FC236}">
                <a16:creationId xmlns="" xmlns:a16="http://schemas.microsoft.com/office/drawing/2014/main" id="{FF94F18D-8460-4514-A409-B3CE655B12C4}"/>
              </a:ext>
            </a:extLst>
          </p:cNvPr>
          <p:cNvSpPr txBox="1"/>
          <p:nvPr/>
        </p:nvSpPr>
        <p:spPr>
          <a:xfrm>
            <a:off x="1607345" y="3056082"/>
            <a:ext cx="1887164" cy="646331"/>
          </a:xfrm>
          <a:prstGeom prst="rect">
            <a:avLst/>
          </a:prstGeom>
          <a:noFill/>
        </p:spPr>
        <p:txBody>
          <a:bodyPr wrap="square" rtlCol="0">
            <a:spAutoFit/>
          </a:bodyPr>
          <a:lstStyle/>
          <a:p>
            <a:pPr defTabSz="342900">
              <a:defRPr/>
            </a:pPr>
            <a:r>
              <a:rPr lang="en-US" sz="900" dirty="0">
                <a:solidFill>
                  <a:prstClr val="black"/>
                </a:solidFill>
                <a:latin typeface="Calibri"/>
              </a:rPr>
              <a:t>Instructor:</a:t>
            </a:r>
          </a:p>
          <a:p>
            <a:pPr defTabSz="342900">
              <a:defRPr/>
            </a:pPr>
            <a:r>
              <a:rPr lang="en-US" sz="900" dirty="0">
                <a:solidFill>
                  <a:prstClr val="black"/>
                </a:solidFill>
              </a:rPr>
              <a:t>T. Lee McWhorter, Jr.</a:t>
            </a:r>
          </a:p>
          <a:p>
            <a:pPr defTabSz="342900">
              <a:defRPr/>
            </a:pPr>
            <a:r>
              <a:rPr lang="en-US" sz="900" dirty="0">
                <a:solidFill>
                  <a:prstClr val="black"/>
                </a:solidFill>
              </a:rPr>
              <a:t>IT Expert Generalist and Educator</a:t>
            </a:r>
          </a:p>
          <a:p>
            <a:pPr defTabSz="342900">
              <a:defRPr/>
            </a:pPr>
            <a:r>
              <a:rPr lang="en-US" sz="900" dirty="0">
                <a:solidFill>
                  <a:prstClr val="black"/>
                </a:solidFill>
                <a:hlinkClick r:id="rId7"/>
              </a:rPr>
              <a:t>lee@mcwhortertechnologies.com</a:t>
            </a:r>
            <a:r>
              <a:rPr lang="en-US" sz="900" dirty="0">
                <a:solidFill>
                  <a:prstClr val="black"/>
                </a:solidFill>
              </a:rPr>
              <a:t>  </a:t>
            </a:r>
            <a:endParaRPr lang="en-US" sz="900" dirty="0">
              <a:solidFill>
                <a:prstClr val="black"/>
              </a:solidFill>
              <a:latin typeface="Calibri"/>
            </a:endParaRPr>
          </a:p>
        </p:txBody>
      </p:sp>
      <p:pic>
        <p:nvPicPr>
          <p:cNvPr id="7" name="Picture 6" descr="A person standing in front of a building&#10;&#10;Description generated with very high confidence">
            <a:extLst>
              <a:ext uri="{FF2B5EF4-FFF2-40B4-BE49-F238E27FC236}">
                <a16:creationId xmlns="" xmlns:a16="http://schemas.microsoft.com/office/drawing/2014/main" id="{17122E20-F3B1-4D8F-8447-BF0256C54BE1}"/>
              </a:ext>
            </a:extLst>
          </p:cNvPr>
          <p:cNvPicPr>
            <a:picLocks noChangeAspect="1"/>
          </p:cNvPicPr>
          <p:nvPr/>
        </p:nvPicPr>
        <p:blipFill>
          <a:blip r:embed="rId8"/>
          <a:stretch>
            <a:fillRect/>
          </a:stretch>
        </p:blipFill>
        <p:spPr>
          <a:xfrm>
            <a:off x="1612043" y="1874317"/>
            <a:ext cx="1049533" cy="1040805"/>
          </a:xfrm>
          <a:prstGeom prst="round1Rect">
            <a:avLst/>
          </a:prstGeom>
        </p:spPr>
      </p:pic>
    </p:spTree>
    <p:extLst>
      <p:ext uri="{BB962C8B-B14F-4D97-AF65-F5344CB8AC3E}">
        <p14:creationId xmlns="" xmlns:p14="http://schemas.microsoft.com/office/powerpoint/2010/main" val="537525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following technologies presented during this course would you like most to learn more about during our final Wrap Up session?</a:t>
            </a:r>
          </a:p>
          <a:p>
            <a:pPr marL="0" indent="0">
              <a:buNone/>
            </a:pPr>
            <a:endParaRPr lang="en-US" dirty="0"/>
          </a:p>
          <a:p>
            <a:pPr marL="342900" indent="-342900">
              <a:buAutoNum type="alphaLcPeriod"/>
            </a:pPr>
            <a:r>
              <a:rPr lang="en-US" dirty="0" err="1" smtClean="0"/>
              <a:t>VirtualBox</a:t>
            </a:r>
            <a:r>
              <a:rPr lang="en-US" dirty="0" smtClean="0"/>
              <a:t> or virtualization</a:t>
            </a:r>
            <a:endParaRPr lang="en-US" dirty="0"/>
          </a:p>
          <a:p>
            <a:pPr marL="342900" indent="-342900">
              <a:buFont typeface="Wingdings" charset="2"/>
              <a:buAutoNum type="alphaLcPeriod"/>
            </a:pPr>
            <a:r>
              <a:rPr lang="en-US" dirty="0" smtClean="0"/>
              <a:t>GNS3</a:t>
            </a:r>
            <a:endParaRPr lang="en-US" dirty="0"/>
          </a:p>
          <a:p>
            <a:pPr marL="342900" indent="-342900">
              <a:buAutoNum type="alphaLcPeriod"/>
            </a:pPr>
            <a:r>
              <a:rPr lang="en-US" dirty="0" smtClean="0"/>
              <a:t>The provided GNS3 topology</a:t>
            </a:r>
            <a:endParaRPr lang="en-US" dirty="0"/>
          </a:p>
          <a:p>
            <a:pPr marL="342900" indent="-342900">
              <a:buAutoNum type="alphaLcPeriod"/>
            </a:pPr>
            <a:r>
              <a:rPr lang="en-US" dirty="0" smtClean="0"/>
              <a:t>The provide </a:t>
            </a:r>
            <a:r>
              <a:rPr lang="en-US" dirty="0" err="1" smtClean="0"/>
              <a:t>VirtualBox</a:t>
            </a:r>
            <a:r>
              <a:rPr lang="en-US" dirty="0" smtClean="0"/>
              <a:t> virtual machines</a:t>
            </a:r>
          </a:p>
          <a:p>
            <a:pPr marL="342900" indent="-342900">
              <a:buNone/>
            </a:pPr>
            <a:endParaRPr lang="en-US" dirty="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40</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What else would you like to see covered in our final Wrap Up session?</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 xmlns:a16="http://schemas.microsoft.com/office/drawing/2014/main"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 xmlns:p14="http://schemas.microsoft.com/office/powerpoint/2010/main" val="2202011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Additional Resources</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The penetration testing execution ‘standard’</a:t>
            </a:r>
          </a:p>
          <a:p>
            <a:pPr lvl="1"/>
            <a:r>
              <a:rPr lang="en-US" dirty="0" smtClean="0"/>
              <a:t>http://www.pentest-standard.org/index.php/Main_Page</a:t>
            </a:r>
          </a:p>
          <a:p>
            <a:pPr lvl="1"/>
            <a:endParaRPr lang="en-US" dirty="0" smtClean="0"/>
          </a:p>
          <a:p>
            <a:r>
              <a:rPr lang="en-US" dirty="0" smtClean="0"/>
              <a:t>Penetration Testing - Is it right for you?</a:t>
            </a:r>
          </a:p>
          <a:p>
            <a:pPr lvl="1"/>
            <a:r>
              <a:rPr lang="en-US" dirty="0" smtClean="0"/>
              <a:t>https://www.sans.org/reading-room/whitepapers/testing/penetration-testing-you-265</a:t>
            </a:r>
          </a:p>
          <a:p>
            <a:pPr lvl="1"/>
            <a:endParaRPr lang="en-US" dirty="0" smtClean="0"/>
          </a:p>
          <a:p>
            <a:r>
              <a:rPr lang="en-US" dirty="0" smtClean="0"/>
              <a:t>So You Want To Be A Penetration Tester</a:t>
            </a:r>
          </a:p>
          <a:p>
            <a:pPr lvl="1"/>
            <a:r>
              <a:rPr lang="en-US" dirty="0" smtClean="0"/>
              <a:t>https://www.darkreading.com/careers-and-people/so-you-want-to-be-a-penetration-tester/d/d-id/1326163</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42</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Homework for next class!</a:t>
            </a:r>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pPr>
              <a:buNone/>
            </a:pPr>
            <a:r>
              <a:rPr lang="en-US" dirty="0" smtClean="0"/>
              <a:t>If you haven’t already, try and find all the flags in the </a:t>
            </a:r>
            <a:r>
              <a:rPr lang="en-US" dirty="0" err="1" smtClean="0"/>
              <a:t>RickdiculouslyEasy</a:t>
            </a:r>
            <a:r>
              <a:rPr lang="en-US" dirty="0" smtClean="0"/>
              <a:t> VM that was made available last class and shown in detail tonight.  Can you find them all?</a:t>
            </a:r>
          </a:p>
          <a:p>
            <a:pPr>
              <a:buNone/>
            </a:pPr>
            <a:endParaRPr lang="en-US" dirty="0" smtClean="0"/>
          </a:p>
          <a:p>
            <a:pPr>
              <a:buNone/>
            </a:pPr>
            <a:r>
              <a:rPr lang="en-US" dirty="0" smtClean="0"/>
              <a:t>The VM can be downloaded from either the CIN Box account or my website:</a:t>
            </a:r>
          </a:p>
          <a:p>
            <a:pPr>
              <a:buNone/>
            </a:pPr>
            <a:endParaRPr lang="en-US" dirty="0" smtClean="0"/>
          </a:p>
          <a:p>
            <a:pPr>
              <a:buNone/>
            </a:pPr>
            <a:r>
              <a:rPr lang="en-US" dirty="0" smtClean="0"/>
              <a:t>http://www.mctechs.com/CompTIA/PenTest+TTT/!Project-and-VM-files/</a:t>
            </a:r>
          </a:p>
          <a:p>
            <a:pPr>
              <a:buNone/>
            </a:pPr>
            <a:endParaRPr lang="en-US" dirty="0" smtClean="0"/>
          </a:p>
          <a:p>
            <a:pPr>
              <a:buNone/>
            </a:pPr>
            <a:endParaRPr lang="en-US"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43</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Wrap up  (I don’t know about y’all, but I’m feeling a bit sad it’s the last)</a:t>
            </a:r>
          </a:p>
          <a:p>
            <a:endParaRPr lang="en-US" dirty="0" smtClean="0"/>
          </a:p>
          <a:p>
            <a:pPr lvl="1"/>
            <a:r>
              <a:rPr lang="en-US" dirty="0" smtClean="0"/>
              <a:t>Final review, demos, and best practices</a:t>
            </a:r>
          </a:p>
          <a:p>
            <a:pPr lvl="1"/>
            <a:r>
              <a:rPr lang="en-US" dirty="0" err="1" smtClean="0"/>
              <a:t>CompTIA</a:t>
            </a:r>
            <a:r>
              <a:rPr lang="en-US" dirty="0" smtClean="0"/>
              <a:t> wrap up information and survey</a:t>
            </a:r>
          </a:p>
          <a:p>
            <a:pPr lvl="1"/>
            <a:endParaRPr lang="en-US" dirty="0" smtClean="0"/>
          </a:p>
          <a:p>
            <a:r>
              <a:rPr lang="en-US" dirty="0" smtClean="0"/>
              <a:t>We will be mainly be using a mix of previous stuff and it will depend in part on the results of the poll questions from tonight. </a:t>
            </a:r>
            <a:r>
              <a:rPr lang="en-US" dirty="0" smtClean="0">
                <a:sym typeface="Wingdings" pitchFamily="2" charset="2"/>
              </a:rPr>
              <a:t></a:t>
            </a:r>
            <a:endParaRPr lang="en-US" dirty="0" smtClean="0"/>
          </a:p>
          <a:p>
            <a:endParaRPr lang="en-US" dirty="0" smtClean="0"/>
          </a:p>
          <a:p>
            <a:pPr>
              <a:buNone/>
            </a:pPr>
            <a:endParaRPr lang="en-US" dirty="0" smtClean="0"/>
          </a:p>
          <a:p>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44</a:t>
            </a:fld>
            <a:endParaRPr lang="en-US"/>
          </a:p>
        </p:txBody>
      </p:sp>
      <p:sp>
        <p:nvSpPr>
          <p:cNvPr id="9" name="Title 4">
            <a:extLst>
              <a:ext uri="{FF2B5EF4-FFF2-40B4-BE49-F238E27FC236}">
                <a16:creationId xmlns="" xmlns:a16="http://schemas.microsoft.com/office/drawing/2014/main" id="{5043FED6-F336-45DC-926B-CDA201E02228}"/>
              </a:ext>
            </a:extLst>
          </p:cNvPr>
          <p:cNvSpPr>
            <a:spLocks noGrp="1"/>
          </p:cNvSpPr>
          <p:nvPr>
            <p:ph type="title"/>
          </p:nvPr>
        </p:nvSpPr>
        <p:spPr>
          <a:xfrm>
            <a:off x="457200" y="205979"/>
            <a:ext cx="8229600" cy="857250"/>
          </a:xfrm>
        </p:spPr>
        <p:txBody>
          <a:bodyPr/>
          <a:lstStyle/>
          <a:p>
            <a:r>
              <a:rPr lang="en-US" dirty="0" smtClean="0"/>
              <a:t>Next Class!</a:t>
            </a:r>
            <a:endParaRPr lang="en-US" dirty="0"/>
          </a:p>
        </p:txBody>
      </p:sp>
    </p:spTree>
    <p:extLst>
      <p:ext uri="{BB962C8B-B14F-4D97-AF65-F5344CB8AC3E}">
        <p14:creationId xmlns="" xmlns:p14="http://schemas.microsoft.com/office/powerpoint/2010/main" val="662790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68871A-7EC4-422F-B574-F7F4DD06ECDB}"/>
              </a:ext>
            </a:extLst>
          </p:cNvPr>
          <p:cNvSpPr>
            <a:spLocks noGrp="1"/>
          </p:cNvSpPr>
          <p:nvPr>
            <p:ph type="title"/>
          </p:nvPr>
        </p:nvSpPr>
        <p:spPr/>
        <p:txBody>
          <a:bodyPr/>
          <a:lstStyle/>
          <a:p>
            <a:r>
              <a:rPr lang="en-US" dirty="0"/>
              <a:t>Discussion time: Please type your questions in chat</a:t>
            </a:r>
          </a:p>
        </p:txBody>
      </p:sp>
      <p:sp>
        <p:nvSpPr>
          <p:cNvPr id="3" name="Content Placeholder 2">
            <a:extLst>
              <a:ext uri="{FF2B5EF4-FFF2-40B4-BE49-F238E27FC236}">
                <a16:creationId xmlns="" xmlns:a16="http://schemas.microsoft.com/office/drawing/2014/main" id="{4A932317-8DEF-4BD5-9BC7-CDD8A320C604}"/>
              </a:ext>
            </a:extLst>
          </p:cNvPr>
          <p:cNvSpPr>
            <a:spLocks noGrp="1"/>
          </p:cNvSpPr>
          <p:nvPr>
            <p:ph idx="1"/>
          </p:nvPr>
        </p:nvSpPr>
        <p:spPr/>
        <p:txBody>
          <a:bodyPr/>
          <a:lstStyle/>
          <a:p>
            <a:r>
              <a:rPr lang="en-US" dirty="0"/>
              <a:t>Questions over content.</a:t>
            </a:r>
          </a:p>
          <a:p>
            <a:r>
              <a:rPr lang="en-US" dirty="0"/>
              <a:t>Share you experience.</a:t>
            </a:r>
          </a:p>
          <a:p>
            <a:r>
              <a:rPr lang="en-US" dirty="0"/>
              <a:t>What would you like to see </a:t>
            </a:r>
            <a:br>
              <a:rPr lang="en-US" dirty="0"/>
            </a:br>
            <a:r>
              <a:rPr lang="en-US" dirty="0"/>
              <a:t>different moving forward? </a:t>
            </a:r>
          </a:p>
        </p:txBody>
      </p:sp>
      <p:sp>
        <p:nvSpPr>
          <p:cNvPr id="4" name="Slide Number Placeholder 3">
            <a:extLst>
              <a:ext uri="{FF2B5EF4-FFF2-40B4-BE49-F238E27FC236}">
                <a16:creationId xmlns="" xmlns:a16="http://schemas.microsoft.com/office/drawing/2014/main" id="{30934BE8-FA3C-435A-807A-87738D7D79F3}"/>
              </a:ext>
            </a:extLst>
          </p:cNvPr>
          <p:cNvSpPr>
            <a:spLocks noGrp="1"/>
          </p:cNvSpPr>
          <p:nvPr>
            <p:ph type="sldNum" sz="quarter" idx="12"/>
          </p:nvPr>
        </p:nvSpPr>
        <p:spPr/>
        <p:txBody>
          <a:bodyPr/>
          <a:lstStyle/>
          <a:p>
            <a:fld id="{2066355A-084C-D24E-9AD2-7E4FC41EA627}" type="slidenum">
              <a:rPr lang="en-US" smtClean="0"/>
              <a:pPr/>
              <a:t>45</a:t>
            </a:fld>
            <a:endParaRPr lang="en-US" dirty="0"/>
          </a:p>
        </p:txBody>
      </p:sp>
      <p:pic>
        <p:nvPicPr>
          <p:cNvPr id="6" name="Picture 5" descr="A picture containing clipart&#10;&#10;Description generated with very high confidence">
            <a:extLst>
              <a:ext uri="{FF2B5EF4-FFF2-40B4-BE49-F238E27FC236}">
                <a16:creationId xmlns="" xmlns:a16="http://schemas.microsoft.com/office/drawing/2014/main" id="{1440A530-B47F-4A69-A514-B87BCACE3A16}"/>
              </a:ext>
            </a:extLst>
          </p:cNvPr>
          <p:cNvPicPr>
            <a:picLocks noChangeAspect="1"/>
          </p:cNvPicPr>
          <p:nvPr/>
        </p:nvPicPr>
        <p:blipFill>
          <a:blip r:embed="rId2"/>
          <a:stretch>
            <a:fillRect/>
          </a:stretch>
        </p:blipFill>
        <p:spPr>
          <a:xfrm>
            <a:off x="4224832" y="1536076"/>
            <a:ext cx="4762500" cy="2228850"/>
          </a:xfrm>
          <a:prstGeom prst="rect">
            <a:avLst/>
          </a:prstGeom>
        </p:spPr>
      </p:pic>
      <p:sp>
        <p:nvSpPr>
          <p:cNvPr id="8" name="Rectangle: Diagonal Corners Rounded 7">
            <a:extLst>
              <a:ext uri="{FF2B5EF4-FFF2-40B4-BE49-F238E27FC236}">
                <a16:creationId xmlns="" xmlns:a16="http://schemas.microsoft.com/office/drawing/2014/main" id="{1C104D42-D1E7-4F57-8F57-E53F5E5A36D0}"/>
              </a:ext>
            </a:extLst>
          </p:cNvPr>
          <p:cNvSpPr/>
          <p:nvPr/>
        </p:nvSpPr>
        <p:spPr>
          <a:xfrm>
            <a:off x="2121199" y="3764926"/>
            <a:ext cx="4657725" cy="585618"/>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0" name="TextBox 9">
            <a:extLst>
              <a:ext uri="{FF2B5EF4-FFF2-40B4-BE49-F238E27FC236}">
                <a16:creationId xmlns="" xmlns:a16="http://schemas.microsoft.com/office/drawing/2014/main" id="{383FC931-BD16-4F6F-911B-437FAFD2F9F3}"/>
              </a:ext>
            </a:extLst>
          </p:cNvPr>
          <p:cNvSpPr txBox="1"/>
          <p:nvPr/>
        </p:nvSpPr>
        <p:spPr>
          <a:xfrm>
            <a:off x="2243137" y="3803269"/>
            <a:ext cx="4657725" cy="523220"/>
          </a:xfrm>
          <a:prstGeom prst="rect">
            <a:avLst/>
          </a:prstGeom>
          <a:noFill/>
        </p:spPr>
        <p:txBody>
          <a:bodyPr wrap="square" rtlCol="0">
            <a:spAutoFit/>
          </a:bodyPr>
          <a:lstStyle/>
          <a:p>
            <a:r>
              <a:rPr lang="en-US" sz="1400" dirty="0"/>
              <a:t>Let’s keep the going on LinkedIn in the CompTIA Instructor Forum: </a:t>
            </a:r>
            <a:r>
              <a:rPr lang="en-US" sz="1400" dirty="0">
                <a:hlinkClick r:id="rId3"/>
              </a:rPr>
              <a:t>http://bit.ly/2wMU4nL</a:t>
            </a:r>
            <a:r>
              <a:rPr lang="en-US" sz="1400" dirty="0"/>
              <a:t> </a:t>
            </a:r>
          </a:p>
        </p:txBody>
      </p:sp>
    </p:spTree>
    <p:extLst>
      <p:ext uri="{BB962C8B-B14F-4D97-AF65-F5344CB8AC3E}">
        <p14:creationId xmlns="" xmlns:p14="http://schemas.microsoft.com/office/powerpoint/2010/main" val="194816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idx="4294967295"/>
          </p:nvPr>
        </p:nvSpPr>
        <p:spPr>
          <a:xfrm>
            <a:off x="1485900" y="205979"/>
            <a:ext cx="6172200" cy="857250"/>
          </a:xfrm>
          <a:ln/>
        </p:spPr>
        <p:txBody>
          <a:bodyPr/>
          <a:lstStyle/>
          <a:p>
            <a:r>
              <a:rPr lang="en-US" altLang="zh-CN" dirty="0"/>
              <a:t>Agenda</a:t>
            </a:r>
          </a:p>
        </p:txBody>
      </p:sp>
      <p:sp>
        <p:nvSpPr>
          <p:cNvPr id="7" name="Content Placeholder 2"/>
          <p:cNvSpPr>
            <a:spLocks noGrp="1" noChangeArrowheads="1"/>
          </p:cNvSpPr>
          <p:nvPr>
            <p:ph sz="half" idx="4294967295"/>
          </p:nvPr>
        </p:nvSpPr>
        <p:spPr bwMode="auto">
          <a:xfrm>
            <a:off x="5565275" y="1063229"/>
            <a:ext cx="2477729" cy="3685189"/>
          </a:xfrm>
          <a:prstGeom prst="rect">
            <a:avLst/>
          </a:prstGeom>
          <a:solidFill>
            <a:schemeClr val="bg1"/>
          </a:solidFill>
          <a:ln/>
          <a:extLst/>
        </p:spPr>
        <p:txBody>
          <a:bodyPr vert="horz" lIns="0" tIns="34290" rIns="68580" bIns="34290" rtlCol="0">
            <a:noAutofit/>
          </a:bodyPr>
          <a:lstStyle/>
          <a:p>
            <a:r>
              <a:rPr lang="en-US" dirty="0"/>
              <a:t>Session </a:t>
            </a:r>
            <a:r>
              <a:rPr lang="en-US" dirty="0" smtClean="0"/>
              <a:t>Objectives</a:t>
            </a:r>
          </a:p>
          <a:p>
            <a:r>
              <a:rPr lang="en-US" dirty="0" smtClean="0"/>
              <a:t>Review</a:t>
            </a:r>
            <a:endParaRPr lang="en-US" dirty="0"/>
          </a:p>
          <a:p>
            <a:r>
              <a:rPr lang="en-US" dirty="0" smtClean="0"/>
              <a:t>Recommending mitigation strategies</a:t>
            </a:r>
          </a:p>
          <a:p>
            <a:r>
              <a:rPr lang="en-US" dirty="0" smtClean="0"/>
              <a:t>Other post-report activities</a:t>
            </a:r>
            <a:endParaRPr lang="en-US" altLang="zh-CN" dirty="0">
              <a:solidFill>
                <a:schemeClr val="tx1"/>
              </a:solidFill>
            </a:endParaRPr>
          </a:p>
        </p:txBody>
      </p:sp>
      <p:sp>
        <p:nvSpPr>
          <p:cNvPr id="2" name="AutoShape 2" descr="Image result for It groups"/>
          <p:cNvSpPr>
            <a:spLocks noChangeAspect="1" noChangeArrowheads="1"/>
          </p:cNvSpPr>
          <p:nvPr/>
        </p:nvSpPr>
        <p:spPr bwMode="auto">
          <a:xfrm>
            <a:off x="1259681" y="-108347"/>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9" name="Picture 8">
            <a:extLst>
              <a:ext uri="{FF2B5EF4-FFF2-40B4-BE49-F238E27FC236}">
                <a16:creationId xmlns="" xmlns:a16="http://schemas.microsoft.com/office/drawing/2014/main" id="{83AC7341-4D89-494D-B58E-07B291B5ABC3}"/>
              </a:ext>
            </a:extLst>
          </p:cNvPr>
          <p:cNvPicPr>
            <a:picLocks noChangeAspect="1"/>
          </p:cNvPicPr>
          <p:nvPr/>
        </p:nvPicPr>
        <p:blipFill>
          <a:blip r:embed="rId2"/>
          <a:stretch>
            <a:fillRect/>
          </a:stretch>
        </p:blipFill>
        <p:spPr>
          <a:xfrm>
            <a:off x="542925" y="1148953"/>
            <a:ext cx="3593306" cy="2914172"/>
          </a:xfrm>
          <a:prstGeom prst="rect">
            <a:avLst/>
          </a:prstGeom>
        </p:spPr>
      </p:pic>
    </p:spTree>
    <p:extLst>
      <p:ext uri="{BB962C8B-B14F-4D97-AF65-F5344CB8AC3E}">
        <p14:creationId xmlns="" xmlns:p14="http://schemas.microsoft.com/office/powerpoint/2010/main" val="280410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6</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3176717711"/>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 xmlns:a16="http://schemas.microsoft.com/office/drawing/2014/main" val="20000"/>
                    </a:ext>
                  </a:extLst>
                </a:gridCol>
                <a:gridCol w="6222206">
                  <a:extLst>
                    <a:ext uri="{9D8B030D-6E8A-4147-A177-3AD203B41FA5}">
                      <a16:colId xmlns="" xmlns:a16="http://schemas.microsoft.com/office/drawing/2014/main"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 xmlns:a16="http://schemas.microsoft.com/office/drawing/2014/main"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1"/>
                  </a:ext>
                </a:extLst>
              </a:tr>
              <a:tr h="329992">
                <a:tc>
                  <a:txBody>
                    <a:bodyPr/>
                    <a:lstStyle/>
                    <a:p>
                      <a:pPr marL="0" marR="0" algn="ctr">
                        <a:lnSpc>
                          <a:spcPct val="115000"/>
                        </a:lnSpc>
                        <a:spcBef>
                          <a:spcPts val="0"/>
                        </a:spcBef>
                        <a:spcAft>
                          <a:spcPts val="0"/>
                        </a:spcAft>
                      </a:pPr>
                      <a:r>
                        <a:rPr lang="en-US" sz="1400" strike="noStrike" baseline="0" dirty="0">
                          <a:effectLst/>
                        </a:rPr>
                        <a:t>05/29/2018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Introduction: CompTIA program information, Tech review (Labs, GNS3 Project, &amp; VMs), and Planning and Scoping I.</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6"/>
                  </a:ext>
                </a:extLst>
              </a:tr>
              <a:tr h="329992">
                <a:tc>
                  <a:txBody>
                    <a:bodyPr/>
                    <a:lstStyle/>
                    <a:p>
                      <a:pPr marL="0" marR="0" algn="ctr">
                        <a:lnSpc>
                          <a:spcPct val="115000"/>
                        </a:lnSpc>
                        <a:spcBef>
                          <a:spcPts val="0"/>
                        </a:spcBef>
                        <a:spcAft>
                          <a:spcPts val="0"/>
                        </a:spcAft>
                      </a:pPr>
                      <a:r>
                        <a:rPr lang="en-US" sz="1400" strike="noStrike" baseline="0" dirty="0">
                          <a:effectLst/>
                        </a:rPr>
                        <a:t>05/31/2018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Planning and Scoping II: Penetration testing engagement scoping and compliance-based assessments.</a:t>
                      </a:r>
                    </a:p>
                  </a:txBody>
                  <a:tcPr marL="27674" marR="27674" marT="0" marB="0" anchor="ctr"/>
                </a:tc>
                <a:extLst>
                  <a:ext uri="{0D108BD9-81ED-4DB2-BD59-A6C34878D82A}">
                    <a16:rowId xmlns="" xmlns:a16="http://schemas.microsoft.com/office/drawing/2014/main" val="10007"/>
                  </a:ext>
                </a:extLst>
              </a:tr>
              <a:tr h="329992">
                <a:tc>
                  <a:txBody>
                    <a:bodyPr/>
                    <a:lstStyle/>
                    <a:p>
                      <a:pPr marL="0" marR="0" algn="ctr">
                        <a:lnSpc>
                          <a:spcPct val="115000"/>
                        </a:lnSpc>
                        <a:spcBef>
                          <a:spcPts val="0"/>
                        </a:spcBef>
                        <a:spcAft>
                          <a:spcPts val="0"/>
                        </a:spcAft>
                      </a:pPr>
                      <a:r>
                        <a:rPr lang="en-US" sz="1400" strike="noStrike" baseline="0" dirty="0">
                          <a:effectLst/>
                        </a:rPr>
                        <a:t>06/05/2018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Information Gathering: Scanning, enumerating and the many other means of information gathering.</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8"/>
                  </a:ext>
                </a:extLst>
              </a:tr>
              <a:tr h="329992">
                <a:tc>
                  <a:txBody>
                    <a:bodyPr/>
                    <a:lstStyle/>
                    <a:p>
                      <a:pPr marL="0" marR="0" algn="ctr">
                        <a:lnSpc>
                          <a:spcPct val="115000"/>
                        </a:lnSpc>
                        <a:spcBef>
                          <a:spcPts val="0"/>
                        </a:spcBef>
                        <a:spcAft>
                          <a:spcPts val="0"/>
                        </a:spcAft>
                      </a:pPr>
                      <a:r>
                        <a:rPr lang="en-US" sz="1400" strike="noStrike" baseline="0" dirty="0">
                          <a:effectLst/>
                        </a:rPr>
                        <a:t>06/07/2018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Vulnerability Identification: Vulnerability scanning and analysis to prepare for exploitation.</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9"/>
                  </a:ext>
                </a:extLst>
              </a:tr>
              <a:tr h="329992">
                <a:tc>
                  <a:txBody>
                    <a:bodyPr/>
                    <a:lstStyle/>
                    <a:p>
                      <a:pPr marL="0" marR="0" algn="ctr">
                        <a:lnSpc>
                          <a:spcPct val="115000"/>
                        </a:lnSpc>
                        <a:spcBef>
                          <a:spcPts val="0"/>
                        </a:spcBef>
                        <a:spcAft>
                          <a:spcPts val="0"/>
                        </a:spcAft>
                      </a:pPr>
                      <a:r>
                        <a:rPr lang="en-US" sz="1400" strike="noStrike" baseline="0" dirty="0">
                          <a:effectLst/>
                        </a:rPr>
                        <a:t>06/12/2018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 Social engineering attack types and physical security.</a:t>
                      </a:r>
                    </a:p>
                  </a:txBody>
                  <a:tcPr marL="27674" marR="27674" marT="0" marB="0" anchor="ctr"/>
                </a:tc>
                <a:extLst>
                  <a:ext uri="{0D108BD9-81ED-4DB2-BD59-A6C34878D82A}">
                    <a16:rowId xmlns="" xmlns:a16="http://schemas.microsoft.com/office/drawing/2014/main" val="10010"/>
                  </a:ext>
                </a:extLst>
              </a:tr>
              <a:tr h="329992">
                <a:tc>
                  <a:txBody>
                    <a:bodyPr/>
                    <a:lstStyle/>
                    <a:p>
                      <a:pPr marL="0" marR="0" algn="ctr">
                        <a:lnSpc>
                          <a:spcPct val="115000"/>
                        </a:lnSpc>
                        <a:spcBef>
                          <a:spcPts val="0"/>
                        </a:spcBef>
                        <a:spcAft>
                          <a:spcPts val="0"/>
                        </a:spcAft>
                      </a:pPr>
                      <a:r>
                        <a:rPr lang="en-US" sz="1400" strike="noStrike" baseline="0" dirty="0">
                          <a:effectLst/>
                        </a:rPr>
                        <a:t>06/14/2018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 Network-based, wireless &amp; RF-based, and application vulnerabilities.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7" name="Rectangle 16">
            <a:extLst>
              <a:ext uri="{FF2B5EF4-FFF2-40B4-BE49-F238E27FC236}">
                <a16:creationId xmlns="" xmlns:a16="http://schemas.microsoft.com/office/drawing/2014/main" id="{392274BE-9EA5-4C31-A5F4-AF666394746A}"/>
              </a:ext>
            </a:extLst>
          </p:cNvPr>
          <p:cNvSpPr/>
          <p:nvPr/>
        </p:nvSpPr>
        <p:spPr>
          <a:xfrm>
            <a:off x="607219" y="158916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9" name="Rectangle 8">
            <a:extLst>
              <a:ext uri="{FF2B5EF4-FFF2-40B4-BE49-F238E27FC236}">
                <a16:creationId xmlns="" xmlns:a16="http://schemas.microsoft.com/office/drawing/2014/main" id="{392274BE-9EA5-4C31-A5F4-AF666394746A}"/>
              </a:ext>
            </a:extLst>
          </p:cNvPr>
          <p:cNvSpPr/>
          <p:nvPr/>
        </p:nvSpPr>
        <p:spPr>
          <a:xfrm>
            <a:off x="603971" y="208204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3" name="Rectangle 12">
            <a:extLst>
              <a:ext uri="{FF2B5EF4-FFF2-40B4-BE49-F238E27FC236}">
                <a16:creationId xmlns="" xmlns:a16="http://schemas.microsoft.com/office/drawing/2014/main" id="{392274BE-9EA5-4C31-A5F4-AF666394746A}"/>
              </a:ext>
            </a:extLst>
          </p:cNvPr>
          <p:cNvSpPr/>
          <p:nvPr/>
        </p:nvSpPr>
        <p:spPr>
          <a:xfrm>
            <a:off x="620179" y="2594379"/>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4" name="Rectangle 13">
            <a:extLst>
              <a:ext uri="{FF2B5EF4-FFF2-40B4-BE49-F238E27FC236}">
                <a16:creationId xmlns="" xmlns:a16="http://schemas.microsoft.com/office/drawing/2014/main" id="{392274BE-9EA5-4C31-A5F4-AF666394746A}"/>
              </a:ext>
            </a:extLst>
          </p:cNvPr>
          <p:cNvSpPr/>
          <p:nvPr/>
        </p:nvSpPr>
        <p:spPr>
          <a:xfrm>
            <a:off x="626659" y="3077531"/>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5" name="Rectangle 14">
            <a:extLst>
              <a:ext uri="{FF2B5EF4-FFF2-40B4-BE49-F238E27FC236}">
                <a16:creationId xmlns="" xmlns:a16="http://schemas.microsoft.com/office/drawing/2014/main" id="{392274BE-9EA5-4C31-A5F4-AF666394746A}"/>
              </a:ext>
            </a:extLst>
          </p:cNvPr>
          <p:cNvSpPr/>
          <p:nvPr/>
        </p:nvSpPr>
        <p:spPr>
          <a:xfrm>
            <a:off x="613683" y="3482859"/>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6" name="Rectangle 15">
            <a:extLst>
              <a:ext uri="{FF2B5EF4-FFF2-40B4-BE49-F238E27FC236}">
                <a16:creationId xmlns="" xmlns:a16="http://schemas.microsoft.com/office/drawing/2014/main" id="{392274BE-9EA5-4C31-A5F4-AF666394746A}"/>
              </a:ext>
            </a:extLst>
          </p:cNvPr>
          <p:cNvSpPr/>
          <p:nvPr/>
        </p:nvSpPr>
        <p:spPr>
          <a:xfrm>
            <a:off x="620163" y="3897915"/>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Tree>
    <p:extLst>
      <p:ext uri="{BB962C8B-B14F-4D97-AF65-F5344CB8AC3E}">
        <p14:creationId xmlns="" xmlns:p14="http://schemas.microsoft.com/office/powerpoint/2010/main" val="399347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7</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913887436"/>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 xmlns:a16="http://schemas.microsoft.com/office/drawing/2014/main" val="20000"/>
                    </a:ext>
                  </a:extLst>
                </a:gridCol>
                <a:gridCol w="6222206">
                  <a:extLst>
                    <a:ext uri="{9D8B030D-6E8A-4147-A177-3AD203B41FA5}">
                      <a16:colId xmlns="" xmlns:a16="http://schemas.microsoft.com/office/drawing/2014/main"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 xmlns:a16="http://schemas.microsoft.com/office/drawing/2014/main"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1"/>
                  </a:ext>
                </a:extLst>
              </a:tr>
              <a:tr h="329992">
                <a:tc>
                  <a:txBody>
                    <a:bodyPr/>
                    <a:lstStyle/>
                    <a:p>
                      <a:pPr marL="0" marR="0" algn="ctr">
                        <a:lnSpc>
                          <a:spcPct val="115000"/>
                        </a:lnSpc>
                        <a:spcBef>
                          <a:spcPts val="0"/>
                        </a:spcBef>
                        <a:spcAft>
                          <a:spcPts val="0"/>
                        </a:spcAft>
                      </a:pPr>
                      <a:r>
                        <a:rPr lang="en-US" sz="1400" strike="noStrike" baseline="0" dirty="0">
                          <a:effectLst/>
                        </a:rPr>
                        <a:t>06/26/2018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III: Local host vulnerabilities and post-exploitation techniques.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6"/>
                  </a:ext>
                </a:extLst>
              </a:tr>
              <a:tr h="329992">
                <a:tc>
                  <a:txBody>
                    <a:bodyPr/>
                    <a:lstStyle/>
                    <a:p>
                      <a:pPr marL="0" marR="0" algn="ctr">
                        <a:lnSpc>
                          <a:spcPct val="115000"/>
                        </a:lnSpc>
                        <a:spcBef>
                          <a:spcPts val="0"/>
                        </a:spcBef>
                        <a:spcAft>
                          <a:spcPts val="0"/>
                        </a:spcAft>
                      </a:pPr>
                      <a:r>
                        <a:rPr lang="en-US" sz="1400" strike="noStrike" baseline="0" dirty="0">
                          <a:effectLst/>
                        </a:rPr>
                        <a:t>06/28/2018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 Using and analyzing output from Nmap, </a:t>
                      </a:r>
                      <a:r>
                        <a:rPr lang="en-US" sz="1400" baseline="0" dirty="0" err="1">
                          <a:effectLst/>
                        </a:rPr>
                        <a:t>Netcat</a:t>
                      </a:r>
                      <a:r>
                        <a:rPr lang="en-US" sz="1400" baseline="0" dirty="0">
                          <a:effectLst/>
                        </a:rPr>
                        <a:t> and other penetration testing tools and </a:t>
                      </a:r>
                      <a:r>
                        <a:rPr lang="en-US" sz="1400" baseline="0" dirty="0" smtClean="0">
                          <a:effectLst/>
                        </a:rPr>
                        <a:t>utilities</a:t>
                      </a:r>
                      <a:r>
                        <a:rPr lang="en-US" sz="1400" baseline="0" dirty="0">
                          <a:effectLst/>
                        </a:rPr>
                        <a:t>.</a:t>
                      </a:r>
                    </a:p>
                  </a:txBody>
                  <a:tcPr marL="27674" marR="27674" marT="0" marB="0" anchor="ctr"/>
                </a:tc>
                <a:extLst>
                  <a:ext uri="{0D108BD9-81ED-4DB2-BD59-A6C34878D82A}">
                    <a16:rowId xmlns="" xmlns:a16="http://schemas.microsoft.com/office/drawing/2014/main" val="10007"/>
                  </a:ext>
                </a:extLst>
              </a:tr>
              <a:tr h="329992">
                <a:tc>
                  <a:txBody>
                    <a:bodyPr/>
                    <a:lstStyle/>
                    <a:p>
                      <a:pPr marL="0" marR="0" algn="ctr">
                        <a:lnSpc>
                          <a:spcPct val="115000"/>
                        </a:lnSpc>
                        <a:spcBef>
                          <a:spcPts val="0"/>
                        </a:spcBef>
                        <a:spcAft>
                          <a:spcPts val="0"/>
                        </a:spcAft>
                      </a:pPr>
                      <a:r>
                        <a:rPr lang="en-US" sz="1400" strike="noStrike" baseline="0" dirty="0">
                          <a:effectLst/>
                        </a:rPr>
                        <a:t>07/17/2018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II: Programming and scripting overview (BASH, </a:t>
                      </a:r>
                      <a:r>
                        <a:rPr lang="en-US" sz="1400" baseline="0" dirty="0" err="1" smtClean="0">
                          <a:effectLst/>
                        </a:rPr>
                        <a:t>PowerShell</a:t>
                      </a:r>
                      <a:r>
                        <a:rPr lang="en-US" sz="1400" baseline="0" dirty="0">
                          <a:effectLst/>
                        </a:rPr>
                        <a:t>, Python &amp; Ruby).</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8"/>
                  </a:ext>
                </a:extLst>
              </a:tr>
              <a:tr h="329992">
                <a:tc>
                  <a:txBody>
                    <a:bodyPr/>
                    <a:lstStyle/>
                    <a:p>
                      <a:pPr marL="0" marR="0" algn="ctr">
                        <a:lnSpc>
                          <a:spcPct val="115000"/>
                        </a:lnSpc>
                        <a:spcBef>
                          <a:spcPts val="0"/>
                        </a:spcBef>
                        <a:spcAft>
                          <a:spcPts val="0"/>
                        </a:spcAft>
                      </a:pPr>
                      <a:r>
                        <a:rPr lang="en-US" sz="1400" strike="noStrike" baseline="0" dirty="0">
                          <a:effectLst/>
                        </a:rPr>
                        <a:t>07/19/2018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 Report writing and handling best practices, and the importance of communications.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9"/>
                  </a:ext>
                </a:extLst>
              </a:tr>
              <a:tr h="329992">
                <a:tc>
                  <a:txBody>
                    <a:bodyPr/>
                    <a:lstStyle/>
                    <a:p>
                      <a:pPr marL="0" marR="0" algn="ctr">
                        <a:lnSpc>
                          <a:spcPct val="115000"/>
                        </a:lnSpc>
                        <a:spcBef>
                          <a:spcPts val="0"/>
                        </a:spcBef>
                        <a:spcAft>
                          <a:spcPts val="0"/>
                        </a:spcAft>
                      </a:pPr>
                      <a:r>
                        <a:rPr lang="en-US" sz="1400" strike="noStrike" baseline="0" dirty="0">
                          <a:effectLst/>
                        </a:rPr>
                        <a:t>07/24/2018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II: Recommending mitigation strategies and other post-report activities.</a:t>
                      </a:r>
                    </a:p>
                  </a:txBody>
                  <a:tcPr marL="27674" marR="27674" marT="0" marB="0" anchor="ctr"/>
                </a:tc>
                <a:extLst>
                  <a:ext uri="{0D108BD9-81ED-4DB2-BD59-A6C34878D82A}">
                    <a16:rowId xmlns="" xmlns:a16="http://schemas.microsoft.com/office/drawing/2014/main" val="10010"/>
                  </a:ext>
                </a:extLst>
              </a:tr>
              <a:tr h="329992">
                <a:tc>
                  <a:txBody>
                    <a:bodyPr/>
                    <a:lstStyle/>
                    <a:p>
                      <a:pPr marL="0" marR="0" algn="ctr">
                        <a:lnSpc>
                          <a:spcPct val="115000"/>
                        </a:lnSpc>
                        <a:spcBef>
                          <a:spcPts val="0"/>
                        </a:spcBef>
                        <a:spcAft>
                          <a:spcPts val="0"/>
                        </a:spcAft>
                      </a:pPr>
                      <a:r>
                        <a:rPr lang="en-US" sz="1400" strike="noStrike" baseline="0" dirty="0">
                          <a:effectLst/>
                        </a:rPr>
                        <a:t>07/26/2018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Wrap up: Final review, demos, and best practices as well as CompTIA wrap up information and survey.</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8" name="Rectangle 7">
            <a:extLst>
              <a:ext uri="{FF2B5EF4-FFF2-40B4-BE49-F238E27FC236}">
                <a16:creationId xmlns="" xmlns:a16="http://schemas.microsoft.com/office/drawing/2014/main" id="{392274BE-9EA5-4C31-A5F4-AF666394746A}"/>
              </a:ext>
            </a:extLst>
          </p:cNvPr>
          <p:cNvSpPr/>
          <p:nvPr/>
        </p:nvSpPr>
        <p:spPr>
          <a:xfrm>
            <a:off x="607219" y="1521067"/>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9" name="Rectangle 8">
            <a:extLst>
              <a:ext uri="{FF2B5EF4-FFF2-40B4-BE49-F238E27FC236}">
                <a16:creationId xmlns="" xmlns:a16="http://schemas.microsoft.com/office/drawing/2014/main" id="{392274BE-9EA5-4C31-A5F4-AF666394746A}"/>
              </a:ext>
            </a:extLst>
          </p:cNvPr>
          <p:cNvSpPr/>
          <p:nvPr/>
        </p:nvSpPr>
        <p:spPr>
          <a:xfrm>
            <a:off x="603971" y="1926395"/>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3" name="Rectangle 12">
            <a:extLst>
              <a:ext uri="{FF2B5EF4-FFF2-40B4-BE49-F238E27FC236}">
                <a16:creationId xmlns="" xmlns:a16="http://schemas.microsoft.com/office/drawing/2014/main" id="{392274BE-9EA5-4C31-A5F4-AF666394746A}"/>
              </a:ext>
            </a:extLst>
          </p:cNvPr>
          <p:cNvSpPr/>
          <p:nvPr/>
        </p:nvSpPr>
        <p:spPr>
          <a:xfrm>
            <a:off x="620179" y="2419275"/>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4" name="Rectangle 13">
            <a:extLst>
              <a:ext uri="{FF2B5EF4-FFF2-40B4-BE49-F238E27FC236}">
                <a16:creationId xmlns="" xmlns:a16="http://schemas.microsoft.com/office/drawing/2014/main" id="{392274BE-9EA5-4C31-A5F4-AF666394746A}"/>
              </a:ext>
            </a:extLst>
          </p:cNvPr>
          <p:cNvSpPr/>
          <p:nvPr/>
        </p:nvSpPr>
        <p:spPr>
          <a:xfrm>
            <a:off x="626659" y="2931611"/>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5" name="Rectangle 14">
            <a:extLst>
              <a:ext uri="{FF2B5EF4-FFF2-40B4-BE49-F238E27FC236}">
                <a16:creationId xmlns="" xmlns:a16="http://schemas.microsoft.com/office/drawing/2014/main" id="{392274BE-9EA5-4C31-A5F4-AF666394746A}"/>
              </a:ext>
            </a:extLst>
          </p:cNvPr>
          <p:cNvSpPr/>
          <p:nvPr/>
        </p:nvSpPr>
        <p:spPr>
          <a:xfrm>
            <a:off x="623411" y="3395307"/>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Tree>
    <p:extLst>
      <p:ext uri="{BB962C8B-B14F-4D97-AF65-F5344CB8AC3E}">
        <p14:creationId xmlns="" xmlns:p14="http://schemas.microsoft.com/office/powerpoint/2010/main" val="389519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Welcome</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b="1" dirty="0" smtClean="0"/>
              <a:t>Lee McWhorter</a:t>
            </a:r>
          </a:p>
          <a:p>
            <a:pPr>
              <a:spcBef>
                <a:spcPts val="600"/>
              </a:spcBef>
            </a:pPr>
            <a:r>
              <a:rPr lang="en-US" dirty="0" smtClean="0"/>
              <a:t>Instructor</a:t>
            </a:r>
          </a:p>
          <a:p>
            <a:pPr>
              <a:spcBef>
                <a:spcPts val="600"/>
              </a:spcBef>
            </a:pPr>
            <a:r>
              <a:rPr lang="en-US" dirty="0" smtClean="0"/>
              <a:t>Lead Author</a:t>
            </a:r>
          </a:p>
          <a:p>
            <a:pPr>
              <a:spcBef>
                <a:spcPts val="600"/>
              </a:spcBef>
            </a:pPr>
            <a:r>
              <a:rPr lang="en-US" dirty="0" err="1" smtClean="0"/>
              <a:t>Woz</a:t>
            </a:r>
            <a:r>
              <a:rPr lang="en-US" dirty="0" smtClean="0"/>
              <a:t> U Cyber Security Program</a:t>
            </a:r>
          </a:p>
          <a:p>
            <a:pPr>
              <a:spcBef>
                <a:spcPts val="600"/>
              </a:spcBef>
            </a:pPr>
            <a:endParaRPr lang="en-US" dirty="0" smtClean="0"/>
          </a:p>
          <a:p>
            <a:r>
              <a:rPr lang="en-US" dirty="0" smtClean="0"/>
              <a:t>lee@mcwhortertechnologies.com</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8</a:t>
            </a:fld>
            <a:endParaRPr lang="en-US"/>
          </a:p>
        </p:txBody>
      </p:sp>
      <p:pic>
        <p:nvPicPr>
          <p:cNvPr id="1026" name="Picture 2"/>
          <p:cNvPicPr>
            <a:picLocks noChangeAspect="1" noChangeArrowheads="1"/>
          </p:cNvPicPr>
          <p:nvPr/>
        </p:nvPicPr>
        <p:blipFill>
          <a:blip r:embed="rId2"/>
          <a:srcRect/>
          <a:stretch>
            <a:fillRect/>
          </a:stretch>
        </p:blipFill>
        <p:spPr bwMode="auto">
          <a:xfrm>
            <a:off x="6909796" y="1181152"/>
            <a:ext cx="1777004" cy="1762226"/>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1118681" y="3548063"/>
            <a:ext cx="1219200" cy="1219200"/>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2474068" y="3531071"/>
            <a:ext cx="1219200" cy="1219200"/>
          </a:xfrm>
          <a:prstGeom prst="rect">
            <a:avLst/>
          </a:prstGeom>
          <a:noFill/>
          <a:ln w="9525">
            <a:noFill/>
            <a:miter lim="800000"/>
            <a:headEnd/>
            <a:tailEnd/>
          </a:ln>
        </p:spPr>
      </p:pic>
      <p:pic>
        <p:nvPicPr>
          <p:cNvPr id="1032" name="Picture 8"/>
          <p:cNvPicPr>
            <a:picLocks noChangeAspect="1" noChangeArrowheads="1"/>
          </p:cNvPicPr>
          <p:nvPr/>
        </p:nvPicPr>
        <p:blipFill>
          <a:blip r:embed="rId5"/>
          <a:srcRect/>
          <a:stretch>
            <a:fillRect/>
          </a:stretch>
        </p:blipFill>
        <p:spPr bwMode="auto">
          <a:xfrm>
            <a:off x="3072859" y="1200151"/>
            <a:ext cx="2540000" cy="1308100"/>
          </a:xfrm>
          <a:prstGeom prst="rect">
            <a:avLst/>
          </a:prstGeom>
          <a:noFill/>
          <a:ln w="9525">
            <a:noFill/>
            <a:miter lim="800000"/>
            <a:headEnd/>
            <a:tailEnd/>
          </a:ln>
        </p:spPr>
      </p:pic>
      <p:pic>
        <p:nvPicPr>
          <p:cNvPr id="2" name="Picture 2"/>
          <p:cNvPicPr>
            <a:picLocks noChangeAspect="1" noChangeArrowheads="1"/>
          </p:cNvPicPr>
          <p:nvPr/>
        </p:nvPicPr>
        <p:blipFill>
          <a:blip r:embed="rId6"/>
          <a:srcRect/>
          <a:stretch>
            <a:fillRect/>
          </a:stretch>
        </p:blipFill>
        <p:spPr bwMode="auto">
          <a:xfrm>
            <a:off x="6598461" y="3716042"/>
            <a:ext cx="882109" cy="878581"/>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following should be part of a Pen Testing report?</a:t>
            </a:r>
          </a:p>
          <a:p>
            <a:pPr marL="0" indent="0">
              <a:buNone/>
            </a:pPr>
            <a:endParaRPr lang="en-US" dirty="0" smtClean="0"/>
          </a:p>
          <a:p>
            <a:pPr marL="457200" indent="-457200">
              <a:buAutoNum type="alphaLcPeriod"/>
            </a:pPr>
            <a:r>
              <a:rPr lang="en-US" dirty="0" smtClean="0"/>
              <a:t>Executive Summary</a:t>
            </a:r>
          </a:p>
          <a:p>
            <a:pPr marL="457200" indent="-457200">
              <a:buFont typeface="Wingdings" charset="2"/>
              <a:buAutoNum type="alphaLcPeriod"/>
            </a:pPr>
            <a:r>
              <a:rPr lang="en-US" dirty="0" smtClean="0"/>
              <a:t>Conclusion</a:t>
            </a:r>
          </a:p>
          <a:p>
            <a:pPr marL="457200" indent="-457200">
              <a:buFont typeface="Wingdings" charset="2"/>
              <a:buAutoNum type="alphaLcPeriod"/>
            </a:pPr>
            <a:r>
              <a:rPr lang="en-US" dirty="0" smtClean="0"/>
              <a:t>Metrics and measures</a:t>
            </a:r>
          </a:p>
          <a:p>
            <a:pPr marL="457200" indent="-457200">
              <a:buFont typeface="Wingdings" charset="2"/>
              <a:buAutoNum type="alphaLcPeriod"/>
            </a:pPr>
            <a:r>
              <a:rPr lang="en-US" dirty="0" smtClean="0"/>
              <a:t>Methodology</a:t>
            </a:r>
          </a:p>
          <a:p>
            <a:pPr marL="457200" indent="-457200">
              <a:buFont typeface="Wingdings" charset="2"/>
              <a:buAutoNum type="alphaLcPeriod"/>
            </a:pPr>
            <a:r>
              <a:rPr lang="en-US" dirty="0" smtClean="0"/>
              <a:t>All of the Above</a:t>
            </a:r>
          </a:p>
          <a:p>
            <a:pPr marL="457200" indent="-457200">
              <a:buFont typeface="Wingdings" charset="2"/>
              <a:buAutoNum type="alphaLcPeriod"/>
            </a:pPr>
            <a:endParaRPr lang="en-US" dirty="0" smtClean="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9</a:t>
            </a:fld>
            <a:endParaRPr lang="en-US" dirty="0"/>
          </a:p>
        </p:txBody>
      </p:sp>
    </p:spTree>
    <p:extLst>
      <p:ext uri="{BB962C8B-B14F-4D97-AF65-F5344CB8AC3E}">
        <p14:creationId xmlns="" xmlns:p14="http://schemas.microsoft.com/office/powerpoint/2010/main" val="3082910259"/>
      </p:ext>
    </p:extLst>
  </p:cSld>
  <p:clrMapOvr>
    <a:masterClrMapping/>
  </p:clrMapOvr>
</p:sld>
</file>

<file path=ppt/theme/theme1.xml><?xml version="1.0" encoding="utf-8"?>
<a:theme xmlns:a="http://schemas.openxmlformats.org/drawingml/2006/main" name="Office Theme">
  <a:themeElements>
    <a:clrScheme name="CompTIA Colors">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dcmitype/"/>
    <ds:schemaRef ds:uri="http://schemas.microsoft.com/sharepoint/v3/field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4232</TotalTime>
  <Words>2710</Words>
  <Application>Microsoft Office PowerPoint</Application>
  <PresentationFormat>On-screen Show (16:9)</PresentationFormat>
  <Paragraphs>461</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Housekeeping</vt:lpstr>
      <vt:lpstr>Take Control of Your Console</vt:lpstr>
      <vt:lpstr>Welcome to the Train-the-Trainer Series</vt:lpstr>
      <vt:lpstr>Agenda</vt:lpstr>
      <vt:lpstr>Slide 6</vt:lpstr>
      <vt:lpstr>Slide 7</vt:lpstr>
      <vt:lpstr>Welcome</vt:lpstr>
      <vt:lpstr>POLL</vt:lpstr>
      <vt:lpstr>POLL – Answer Slide</vt:lpstr>
      <vt:lpstr>POLL</vt:lpstr>
      <vt:lpstr>POLL – Answer Slide</vt:lpstr>
      <vt:lpstr>POLL</vt:lpstr>
      <vt:lpstr>POLL – Answer Slide</vt:lpstr>
      <vt:lpstr>Reporting and Communication – Domain 5.3</vt:lpstr>
      <vt:lpstr>Reporting and Communication – Domain 5.3</vt:lpstr>
      <vt:lpstr>Reporting and Communication – Domain 5.3</vt:lpstr>
      <vt:lpstr>Reporting and Communication – Domain 5.3</vt:lpstr>
      <vt:lpstr>Reporting and Communication – Domain 5.3</vt:lpstr>
      <vt:lpstr>Reporting and Communication – Domain 5.3</vt:lpstr>
      <vt:lpstr>Reporting and Communication – Domain 5.4</vt:lpstr>
      <vt:lpstr>Reporting and Communication – Domain 5.4</vt:lpstr>
      <vt:lpstr>Chat Question</vt:lpstr>
      <vt:lpstr>Reporting and Communication – Domain 5.4</vt:lpstr>
      <vt:lpstr>Reporting and Communication – Domain 5.4</vt:lpstr>
      <vt:lpstr>Chat Question</vt:lpstr>
      <vt:lpstr>DEMO</vt:lpstr>
      <vt:lpstr>Demo – Basic Reference</vt:lpstr>
      <vt:lpstr>Demo – Basic Reference</vt:lpstr>
      <vt:lpstr>Demo – Basic Reference</vt:lpstr>
      <vt:lpstr>CompTIA PenTest+ Acronyms</vt:lpstr>
      <vt:lpstr>CompTIA PenTest+ Acronyms</vt:lpstr>
      <vt:lpstr>CompTIA PenTest+ Acronyms</vt:lpstr>
      <vt:lpstr>CompTIA PenTest+ Acronyms</vt:lpstr>
      <vt:lpstr>CompTIA PenTest+ Acronyms</vt:lpstr>
      <vt:lpstr>CompTIA PenTest+ Acronyms</vt:lpstr>
      <vt:lpstr>CompTIA PenTest+ Acronyms</vt:lpstr>
      <vt:lpstr>CompTIA PenTest+ Acronyms</vt:lpstr>
      <vt:lpstr>POLL</vt:lpstr>
      <vt:lpstr>POLL</vt:lpstr>
      <vt:lpstr>Chat Question</vt:lpstr>
      <vt:lpstr>Additional Resources</vt:lpstr>
      <vt:lpstr>Homework for next class!</vt:lpstr>
      <vt:lpstr>Next Class!</vt:lpstr>
      <vt:lpstr>Discussion time: Please type your questions in chat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Lee</cp:lastModifiedBy>
  <cp:revision>254</cp:revision>
  <cp:lastPrinted>2013-07-30T16:42:49Z</cp:lastPrinted>
  <dcterms:created xsi:type="dcterms:W3CDTF">2010-04-12T23:12:02Z</dcterms:created>
  <dcterms:modified xsi:type="dcterms:W3CDTF">2018-07-24T17:06:56Z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