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55" r:id="rId4"/>
  </p:sldMasterIdLst>
  <p:notesMasterIdLst>
    <p:notesMasterId r:id="rId35"/>
  </p:notesMasterIdLst>
  <p:handoutMasterIdLst>
    <p:handoutMasterId r:id="rId36"/>
  </p:handoutMasterIdLst>
  <p:sldIdLst>
    <p:sldId id="296" r:id="rId5"/>
    <p:sldId id="305" r:id="rId6"/>
    <p:sldId id="676" r:id="rId7"/>
    <p:sldId id="307" r:id="rId8"/>
    <p:sldId id="717" r:id="rId9"/>
    <p:sldId id="681" r:id="rId10"/>
    <p:sldId id="301" r:id="rId11"/>
    <p:sldId id="710" r:id="rId12"/>
    <p:sldId id="701" r:id="rId13"/>
    <p:sldId id="713" r:id="rId14"/>
    <p:sldId id="680" r:id="rId15"/>
    <p:sldId id="712" r:id="rId16"/>
    <p:sldId id="685" r:id="rId17"/>
    <p:sldId id="704" r:id="rId18"/>
    <p:sldId id="688" r:id="rId19"/>
    <p:sldId id="711" r:id="rId20"/>
    <p:sldId id="684" r:id="rId21"/>
    <p:sldId id="686" r:id="rId22"/>
    <p:sldId id="687" r:id="rId23"/>
    <p:sldId id="714" r:id="rId24"/>
    <p:sldId id="715" r:id="rId25"/>
    <p:sldId id="716" r:id="rId26"/>
    <p:sldId id="706" r:id="rId27"/>
    <p:sldId id="705" r:id="rId28"/>
    <p:sldId id="689" r:id="rId29"/>
    <p:sldId id="707" r:id="rId30"/>
    <p:sldId id="708" r:id="rId31"/>
    <p:sldId id="709" r:id="rId32"/>
    <p:sldId id="690" r:id="rId33"/>
    <p:sldId id="691" r:id="rId3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1">
          <p15:clr>
            <a:srgbClr val="A4A3A4"/>
          </p15:clr>
        </p15:guide>
        <p15:guide id="2" orient="horz" pos="542">
          <p15:clr>
            <a:srgbClr val="A4A3A4"/>
          </p15:clr>
        </p15:guide>
        <p15:guide id="3" orient="horz" pos="3097">
          <p15:clr>
            <a:srgbClr val="A4A3A4"/>
          </p15:clr>
        </p15:guide>
        <p15:guide id="4" orient="horz" pos="1620">
          <p15:clr>
            <a:srgbClr val="A4A3A4"/>
          </p15:clr>
        </p15:guide>
        <p15:guide id="5" pos="2880">
          <p15:clr>
            <a:srgbClr val="A4A3A4"/>
          </p15:clr>
        </p15:guide>
        <p15:guide id="6" pos="282">
          <p15:clr>
            <a:srgbClr val="A4A3A4"/>
          </p15:clr>
        </p15:guide>
        <p15:guide id="7" pos="468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en Schneiter" initials="SS" lastIdx="1" clrIdx="0">
    <p:extLst>
      <p:ext uri="{19B8F6BF-5375-455C-9EA6-DF929625EA0E}">
        <p15:presenceInfo xmlns:p15="http://schemas.microsoft.com/office/powerpoint/2012/main" userId="S-1-5-21-958819690-1208897837-285429281-317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9727B"/>
    <a:srgbClr val="57197C"/>
    <a:srgbClr val="004872"/>
    <a:srgbClr val="61A729"/>
    <a:srgbClr val="C88D00"/>
    <a:srgbClr val="C35B15"/>
    <a:srgbClr val="576068"/>
    <a:srgbClr val="A1A8CF"/>
    <a:srgbClr val="C5CBCF"/>
    <a:srgbClr val="3643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62" autoAdjust="0"/>
    <p:restoredTop sz="98113" autoAdjust="0"/>
  </p:normalViewPr>
  <p:slideViewPr>
    <p:cSldViewPr snapToGrid="0" snapToObjects="1">
      <p:cViewPr varScale="1">
        <p:scale>
          <a:sx n="204" d="100"/>
          <a:sy n="204" d="100"/>
        </p:scale>
        <p:origin x="216" y="640"/>
      </p:cViewPr>
      <p:guideLst>
        <p:guide orient="horz" pos="471"/>
        <p:guide orient="horz" pos="542"/>
        <p:guide orient="horz" pos="3097"/>
        <p:guide orient="horz" pos="1620"/>
        <p:guide pos="2880"/>
        <p:guide pos="282"/>
        <p:guide pos="4685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BDD40-51E3-C044-8A4E-71AE04E456FB}" type="datetimeFigureOut">
              <a:rPr lang="en-US" smtClean="0"/>
              <a:pPr/>
              <a:t>2/18/21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181D4-786B-B641-9956-05A4679119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934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6D2A1-6B58-7448-B776-7AA86404108F}" type="datetimeFigureOut">
              <a:rPr lang="en-US" smtClean="0"/>
              <a:pPr/>
              <a:t>2/18/21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EF117-9047-2140-B3F1-EEF431365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854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FEF117-9047-2140-B3F1-EEF431365C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038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fo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 userDrawn="1"/>
        </p:nvSpPr>
        <p:spPr>
          <a:xfrm>
            <a:off x="457200" y="331611"/>
            <a:ext cx="8229600" cy="2744617"/>
          </a:xfrm>
          <a:prstGeom prst="round2DiagRect">
            <a:avLst>
              <a:gd name="adj1" fmla="val 0"/>
              <a:gd name="adj2" fmla="val 14866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111504"/>
            <a:ext cx="8229600" cy="663217"/>
          </a:xfrm>
        </p:spPr>
        <p:txBody>
          <a:bodyPr lIns="0" rIns="0" anchor="b"/>
          <a:lstStyle>
            <a:lvl1pPr algn="l">
              <a:defRPr>
                <a:solidFill>
                  <a:srgbClr val="69727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781776"/>
            <a:ext cx="6400800" cy="489656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>
                <a:solidFill>
                  <a:srgbClr val="6972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7111" y="4369323"/>
            <a:ext cx="1684782" cy="36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4863" y="4767263"/>
            <a:ext cx="261937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3268172" y="4767263"/>
            <a:ext cx="5156692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/>
              <a:t>Copyright (c) 2020 CompTIA Properties, LLC. All Rights Reserved.  |  </a:t>
            </a:r>
            <a:r>
              <a:rPr lang="en-US" sz="900" err="1"/>
              <a:t>CompTIA.org</a:t>
            </a:r>
            <a:endParaRPr lang="en-US" sz="900"/>
          </a:p>
        </p:txBody>
      </p:sp>
      <p:pic>
        <p:nvPicPr>
          <p:cNvPr id="9" name="Picture 8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8579ECF2-846A-4409-921D-AB0DA7977B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72418" y="102393"/>
            <a:ext cx="628764" cy="6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4863" y="4767263"/>
            <a:ext cx="261937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2690915" y="4767263"/>
            <a:ext cx="5733949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/>
              <a:t>Copyright (c) 2020 CompTIA Properties, LLC. All Rights Reserved.  |  </a:t>
            </a:r>
            <a:r>
              <a:rPr lang="en-US" sz="900" err="1"/>
              <a:t>CompTIA.org</a:t>
            </a:r>
            <a:endParaRPr lang="en-US" sz="900"/>
          </a:p>
        </p:txBody>
      </p:sp>
      <p:pic>
        <p:nvPicPr>
          <p:cNvPr id="9" name="Picture 8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83B7E21D-E142-4A6B-9251-9711DC81F2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72418" y="102393"/>
            <a:ext cx="628764" cy="6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29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0015"/>
            <a:ext cx="8229600" cy="449178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59632"/>
            <a:ext cx="8229599" cy="34051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309284"/>
            <a:ext cx="8229600" cy="345282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4863" y="4767263"/>
            <a:ext cx="261937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3268172" y="4767263"/>
            <a:ext cx="5156692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/>
              <a:t>Copyright (c) 2020 CompTIA Properties, LLC. All Rights Reserved.  |  </a:t>
            </a:r>
            <a:r>
              <a:rPr lang="en-US" sz="900" err="1"/>
              <a:t>CompTIA.org</a:t>
            </a:r>
            <a:endParaRPr lang="en-US" sz="900"/>
          </a:p>
        </p:txBody>
      </p:sp>
      <p:pic>
        <p:nvPicPr>
          <p:cNvPr id="9" name="Picture 8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1AFA422A-48C9-43AC-89F0-EBD2061998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72418" y="102393"/>
            <a:ext cx="628764" cy="6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16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4863" y="4767263"/>
            <a:ext cx="261937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2690915" y="4767263"/>
            <a:ext cx="5733949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/>
              <a:t>Copyright (c) 2020 CompTIA Properties, LLC. All Rights Reserved.  |  </a:t>
            </a:r>
            <a:r>
              <a:rPr lang="en-US" sz="900" err="1"/>
              <a:t>CompTIA.org</a:t>
            </a:r>
            <a:endParaRPr lang="en-US" sz="900"/>
          </a:p>
        </p:txBody>
      </p:sp>
      <p:pic>
        <p:nvPicPr>
          <p:cNvPr id="5" name="Picture 4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07F37C4C-397B-446A-948B-576D2A0805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72418" y="102393"/>
            <a:ext cx="628764" cy="6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18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255911" cy="3394472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4863" y="4767263"/>
            <a:ext cx="261937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2957341" y="4767263"/>
            <a:ext cx="5467522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/>
              <a:t>Copyright (c) 2020 CompTIA Properties, LLC. All Rights Reserved.  |  </a:t>
            </a:r>
            <a:r>
              <a:rPr lang="en-US" sz="900" err="1"/>
              <a:t>CompTIA.org</a:t>
            </a:r>
            <a:endParaRPr lang="en-US" sz="90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5187950" y="1200151"/>
            <a:ext cx="3498850" cy="3195461"/>
          </a:xfrm>
          <a:prstGeom prst="round1Rect">
            <a:avLst>
              <a:gd name="adj" fmla="val 18280"/>
            </a:avLst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to insert picture</a:t>
            </a:r>
          </a:p>
        </p:txBody>
      </p:sp>
      <p:pic>
        <p:nvPicPr>
          <p:cNvPr id="9" name="Picture 8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A0B8DCD1-B760-4B58-9436-12D09F1323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72418" y="102393"/>
            <a:ext cx="628764" cy="6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89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201" y="1237110"/>
            <a:ext cx="5945657" cy="315719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to insert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ound Single Corner Rectangle 7"/>
          <p:cNvSpPr/>
          <p:nvPr userDrawn="1"/>
        </p:nvSpPr>
        <p:spPr>
          <a:xfrm>
            <a:off x="6402858" y="1238369"/>
            <a:ext cx="2283943" cy="3154680"/>
          </a:xfrm>
          <a:prstGeom prst="round1Rect">
            <a:avLst>
              <a:gd name="adj" fmla="val 3647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</p:spPr>
        <p:txBody>
          <a:bodyPr vert="horz" lIns="0" tIns="45720" rIns="91440" bIns="45720" rtlCol="0" anchor="ctr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3964" y="2398403"/>
            <a:ext cx="1990696" cy="1891374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708675" y="4767263"/>
            <a:ext cx="5716188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/>
              <a:t>Copyright (c) 2020 CompTIA Properties, LLC. All Rights Reserved.  |  </a:t>
            </a:r>
            <a:r>
              <a:rPr lang="en-US" sz="900" err="1"/>
              <a:t>CompTIA.org</a:t>
            </a:r>
            <a:endParaRPr lang="en-US" sz="900"/>
          </a:p>
        </p:txBody>
      </p:sp>
      <p:pic>
        <p:nvPicPr>
          <p:cNvPr id="11" name="Picture 10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1FB0FB45-1801-4758-86F2-30D52447D9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72418" y="102393"/>
            <a:ext cx="628764" cy="6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201" y="1237110"/>
            <a:ext cx="5945657" cy="315719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to insert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4863" y="4767263"/>
            <a:ext cx="261937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ound Single Corner Rectangle 7"/>
          <p:cNvSpPr/>
          <p:nvPr userDrawn="1"/>
        </p:nvSpPr>
        <p:spPr>
          <a:xfrm>
            <a:off x="6402858" y="1238369"/>
            <a:ext cx="2283943" cy="3154680"/>
          </a:xfrm>
          <a:prstGeom prst="round1Rect">
            <a:avLst>
              <a:gd name="adj" fmla="val 36478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</p:spPr>
        <p:txBody>
          <a:bodyPr vert="horz" lIns="0" tIns="45720" rIns="91440" bIns="45720" rtlCol="0" anchor="ctr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3964" y="2398403"/>
            <a:ext cx="1990696" cy="1891374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664272" y="4767263"/>
            <a:ext cx="5760591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/>
              <a:t>Copyright (c) 2020 CompTIA Properties, LLC. All Rights Reserved.  |  </a:t>
            </a:r>
            <a:r>
              <a:rPr lang="en-US" sz="900" err="1"/>
              <a:t>CompTIA.org</a:t>
            </a:r>
            <a:endParaRPr lang="en-US" sz="900"/>
          </a:p>
        </p:txBody>
      </p:sp>
      <p:pic>
        <p:nvPicPr>
          <p:cNvPr id="11" name="Picture 10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11FFD0F9-6928-4850-944F-2E4F964F5E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72418" y="102393"/>
            <a:ext cx="628764" cy="6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204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201" y="1237110"/>
            <a:ext cx="5945657" cy="315719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to insert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4863" y="4767263"/>
            <a:ext cx="261937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ound Single Corner Rectangle 7"/>
          <p:cNvSpPr/>
          <p:nvPr userDrawn="1"/>
        </p:nvSpPr>
        <p:spPr>
          <a:xfrm>
            <a:off x="6402858" y="1238369"/>
            <a:ext cx="2283943" cy="3154680"/>
          </a:xfrm>
          <a:prstGeom prst="round1Rect">
            <a:avLst>
              <a:gd name="adj" fmla="val 36478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</p:spPr>
        <p:txBody>
          <a:bodyPr vert="horz" lIns="0" tIns="45720" rIns="91440" bIns="45720" rtlCol="0" anchor="ctr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3964" y="2398403"/>
            <a:ext cx="1990696" cy="1891374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326798" y="4767263"/>
            <a:ext cx="6098065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/>
              <a:t>Copyright (c) 2020 CompTIA Properties, LLC. All Rights Reserved.  |  </a:t>
            </a:r>
            <a:r>
              <a:rPr lang="en-US" sz="900" err="1"/>
              <a:t>CompTIA.org</a:t>
            </a:r>
            <a:endParaRPr lang="en-US" sz="900"/>
          </a:p>
        </p:txBody>
      </p:sp>
      <p:pic>
        <p:nvPicPr>
          <p:cNvPr id="11" name="Picture 10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5A4A142B-1C02-4228-9F39-19EDE38C3F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72418" y="102393"/>
            <a:ext cx="628764" cy="6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24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 userDrawn="1"/>
        </p:nvSpPr>
        <p:spPr>
          <a:xfrm>
            <a:off x="457200" y="331611"/>
            <a:ext cx="8229600" cy="4430890"/>
          </a:xfrm>
          <a:prstGeom prst="round2DiagRect">
            <a:avLst>
              <a:gd name="adj1" fmla="val 0"/>
              <a:gd name="adj2" fmla="val 941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2313" y="1955144"/>
            <a:ext cx="7772400" cy="1021556"/>
          </a:xfrm>
        </p:spPr>
        <p:txBody>
          <a:bodyPr anchor="ctr">
            <a:noAutofit/>
          </a:bodyPr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745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24771" y="1882821"/>
            <a:ext cx="3694458" cy="300156"/>
          </a:xfrm>
        </p:spPr>
        <p:txBody>
          <a:bodyPr lIns="0" rIns="0" anchor="b">
            <a:noAutofit/>
          </a:bodyPr>
          <a:lstStyle>
            <a:lvl1pPr algn="l">
              <a:defRPr sz="18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4771" y="2190032"/>
            <a:ext cx="3694459" cy="1098135"/>
          </a:xfrm>
        </p:spPr>
        <p:txBody>
          <a:bodyPr lIns="0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rgbClr val="57606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69727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For more information contact: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4863" y="4767263"/>
            <a:ext cx="261937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2326798" y="4767263"/>
            <a:ext cx="6098065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/>
              <a:t>Copyright (c) 2020CompTIA Properties, LLC. All Rights Reserved.  |  </a:t>
            </a:r>
            <a:r>
              <a:rPr lang="en-US" sz="900" err="1"/>
              <a:t>CompTIA.org</a:t>
            </a:r>
            <a:endParaRPr lang="en-US" sz="900"/>
          </a:p>
        </p:txBody>
      </p:sp>
      <p:pic>
        <p:nvPicPr>
          <p:cNvPr id="10" name="Picture 9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6B544237-20CA-43B3-AF99-B4FA7F3930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72418" y="102393"/>
            <a:ext cx="628764" cy="6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18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6858" y="4767263"/>
            <a:ext cx="249942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3436910" y="4767263"/>
            <a:ext cx="4999948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2020 CompTIA Properties, LLC. All Rights Reserved.  |  </a:t>
            </a:r>
            <a:r>
              <a:rPr lang="en-US" sz="900" dirty="0" err="1"/>
              <a:t>CompTIA.org</a:t>
            </a:r>
            <a:endParaRPr lang="en-US" sz="900" dirty="0"/>
          </a:p>
        </p:txBody>
      </p:sp>
      <p:pic>
        <p:nvPicPr>
          <p:cNvPr id="8" name="Picture 7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8CF5FD4D-FD6B-4201-9493-26988B7F9F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72418" y="102393"/>
            <a:ext cx="628764" cy="6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807098" y="1862669"/>
            <a:ext cx="1896238" cy="1425498"/>
          </a:xfrm>
          <a:prstGeom prst="round2DiagRect">
            <a:avLst>
              <a:gd name="adj1" fmla="val 0"/>
              <a:gd name="adj2" fmla="val 1465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to 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4309" y="1882821"/>
            <a:ext cx="3694458" cy="300156"/>
          </a:xfrm>
        </p:spPr>
        <p:txBody>
          <a:bodyPr lIns="0" rIns="0" anchor="b">
            <a:noAutofit/>
          </a:bodyPr>
          <a:lstStyle>
            <a:lvl1pPr algn="l">
              <a:defRPr sz="18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4309" y="2190032"/>
            <a:ext cx="3694459" cy="1098135"/>
          </a:xfrm>
        </p:spPr>
        <p:txBody>
          <a:bodyPr lIns="0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rgbClr val="57606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4863" y="4767263"/>
            <a:ext cx="261937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2326798" y="4767263"/>
            <a:ext cx="6098065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/>
              <a:t>Copyright (c) 2018 CompTIA Properties, LLC. All Rights Reserved.  |  </a:t>
            </a:r>
            <a:r>
              <a:rPr lang="en-US" sz="900" err="1"/>
              <a:t>CompTIA.org</a:t>
            </a:r>
            <a:endParaRPr lang="en-US" sz="90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69727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For more information contact:</a:t>
            </a:r>
          </a:p>
        </p:txBody>
      </p:sp>
      <p:pic>
        <p:nvPicPr>
          <p:cNvPr id="11" name="Picture 10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E7BFA5B2-5375-4F4E-B312-7CD9543A92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72418" y="102393"/>
            <a:ext cx="628764" cy="6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681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DF975-CA2A-4A7C-80AB-59DC8C887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A0299C-E15C-48E4-817E-93A47249E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DF830-84EC-4541-9CE5-2E15E750B275}" type="datetimeFigureOut">
              <a:rPr lang="en-US" smtClean="0"/>
              <a:t>2/18/21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1D58D1-219E-467B-A18B-3456CE457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17EB4E-1FA8-425C-BCB3-923589505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42ED4-BA0C-4A53-8626-146FF556760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C708CE61-86CB-44E9-8700-D76685CA8D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72418" y="102393"/>
            <a:ext cx="628764" cy="6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344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6858" y="4767263"/>
            <a:ext cx="249942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3436910" y="4767263"/>
            <a:ext cx="4999948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/>
              <a:t>Copyright (c) 2020 CompTIA Properties, LLC. All Rights Reserved.  |  </a:t>
            </a:r>
            <a:r>
              <a:rPr lang="en-US" sz="900" err="1"/>
              <a:t>CompTIA.org</a:t>
            </a:r>
            <a:endParaRPr lang="en-US" sz="900"/>
          </a:p>
        </p:txBody>
      </p:sp>
      <p:pic>
        <p:nvPicPr>
          <p:cNvPr id="7" name="Picture 6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16B58792-C903-45EC-AD9F-6D101AB07D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72418" y="102393"/>
            <a:ext cx="628764" cy="6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81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" y="332185"/>
            <a:ext cx="8229600" cy="2744390"/>
          </a:xfrm>
          <a:prstGeom prst="round2DiagRect">
            <a:avLst>
              <a:gd name="adj1" fmla="val 0"/>
              <a:gd name="adj2" fmla="val 14654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to 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111504"/>
            <a:ext cx="8229600" cy="663217"/>
          </a:xfrm>
        </p:spPr>
        <p:txBody>
          <a:bodyPr lIns="0" rIns="0" anchor="b">
            <a:noAutofit/>
          </a:bodyPr>
          <a:lstStyle>
            <a:lvl1pPr algn="l"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781776"/>
            <a:ext cx="6400800" cy="489656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>
                <a:solidFill>
                  <a:srgbClr val="6972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7111" y="4369323"/>
            <a:ext cx="1684782" cy="36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49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No Image o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 userDrawn="1"/>
        </p:nvSpPr>
        <p:spPr>
          <a:xfrm>
            <a:off x="457200" y="331611"/>
            <a:ext cx="8229600" cy="3443110"/>
          </a:xfrm>
          <a:prstGeom prst="round2DiagRect">
            <a:avLst>
              <a:gd name="adj1" fmla="val 0"/>
              <a:gd name="adj2" fmla="val 1179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0366" y="1051278"/>
            <a:ext cx="7981244" cy="1100674"/>
          </a:xfrm>
        </p:spPr>
        <p:txBody>
          <a:bodyPr lIns="0" rIns="0" anchor="b">
            <a:noAutofit/>
          </a:bodyPr>
          <a:lstStyle>
            <a:lvl1pPr algn="l"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0366" y="2159007"/>
            <a:ext cx="6207634" cy="489656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7111" y="4369323"/>
            <a:ext cx="1684782" cy="36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893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 userDrawn="1"/>
        </p:nvSpPr>
        <p:spPr>
          <a:xfrm>
            <a:off x="457200" y="331611"/>
            <a:ext cx="8229600" cy="4325056"/>
          </a:xfrm>
          <a:prstGeom prst="round2DiagRect">
            <a:avLst>
              <a:gd name="adj1" fmla="val 0"/>
              <a:gd name="adj2" fmla="val 941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55144"/>
            <a:ext cx="7772400" cy="1021556"/>
          </a:xfrm>
        </p:spPr>
        <p:txBody>
          <a:bodyPr anchor="ctr">
            <a:noAutofit/>
          </a:bodyPr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77443"/>
            <a:ext cx="7772400" cy="384175"/>
          </a:xfrm>
        </p:spPr>
        <p:txBody>
          <a:bodyPr anchor="b">
            <a:no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 userDrawn="1"/>
        </p:nvSpPr>
        <p:spPr>
          <a:xfrm>
            <a:off x="457200" y="331611"/>
            <a:ext cx="8229600" cy="4325056"/>
          </a:xfrm>
          <a:prstGeom prst="round2DiagRect">
            <a:avLst>
              <a:gd name="adj1" fmla="val 0"/>
              <a:gd name="adj2" fmla="val 9418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55144"/>
            <a:ext cx="7772400" cy="1021556"/>
          </a:xfrm>
        </p:spPr>
        <p:txBody>
          <a:bodyPr anchor="ctr">
            <a:noAutofit/>
          </a:bodyPr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77443"/>
            <a:ext cx="7772400" cy="384175"/>
          </a:xfrm>
        </p:spPr>
        <p:txBody>
          <a:bodyPr anchor="b">
            <a:no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1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 userDrawn="1"/>
        </p:nvSpPr>
        <p:spPr>
          <a:xfrm>
            <a:off x="457200" y="331611"/>
            <a:ext cx="8229600" cy="4325056"/>
          </a:xfrm>
          <a:prstGeom prst="round2DiagRect">
            <a:avLst>
              <a:gd name="adj1" fmla="val 0"/>
              <a:gd name="adj2" fmla="val 9418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55144"/>
            <a:ext cx="7772400" cy="1021556"/>
          </a:xfrm>
        </p:spPr>
        <p:txBody>
          <a:bodyPr anchor="ctr">
            <a:noAutofit/>
          </a:bodyPr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77443"/>
            <a:ext cx="7772400" cy="384175"/>
          </a:xfrm>
        </p:spPr>
        <p:txBody>
          <a:bodyPr anchor="b">
            <a:no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91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 userDrawn="1"/>
        </p:nvSpPr>
        <p:spPr>
          <a:xfrm>
            <a:off x="457200" y="331611"/>
            <a:ext cx="8229600" cy="4325056"/>
          </a:xfrm>
          <a:prstGeom prst="round2DiagRect">
            <a:avLst>
              <a:gd name="adj1" fmla="val 0"/>
              <a:gd name="adj2" fmla="val 9418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55144"/>
            <a:ext cx="7772400" cy="1021556"/>
          </a:xfrm>
        </p:spPr>
        <p:txBody>
          <a:bodyPr anchor="ctr">
            <a:noAutofit/>
          </a:bodyPr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77443"/>
            <a:ext cx="7772400" cy="384175"/>
          </a:xfrm>
        </p:spPr>
        <p:txBody>
          <a:bodyPr anchor="b">
            <a:no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121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4863" y="4767263"/>
            <a:ext cx="261937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rgbClr val="69727B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4767263"/>
            <a:ext cx="8229600" cy="0"/>
          </a:xfrm>
          <a:prstGeom prst="line">
            <a:avLst/>
          </a:prstGeom>
          <a:ln w="12700" cmpd="sng">
            <a:solidFill>
              <a:srgbClr val="69727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79" r:id="rId3"/>
    <p:sldLayoutId id="2147493471" r:id="rId4"/>
    <p:sldLayoutId id="2147493472" r:id="rId5"/>
    <p:sldLayoutId id="2147493458" r:id="rId6"/>
    <p:sldLayoutId id="2147493467" r:id="rId7"/>
    <p:sldLayoutId id="2147493468" r:id="rId8"/>
    <p:sldLayoutId id="2147493469" r:id="rId9"/>
    <p:sldLayoutId id="2147493459" r:id="rId10"/>
    <p:sldLayoutId id="2147493474" r:id="rId11"/>
    <p:sldLayoutId id="2147493478" r:id="rId12"/>
    <p:sldLayoutId id="2147493480" r:id="rId13"/>
    <p:sldLayoutId id="2147493473" r:id="rId14"/>
    <p:sldLayoutId id="2147493464" r:id="rId15"/>
    <p:sldLayoutId id="2147493465" r:id="rId16"/>
    <p:sldLayoutId id="2147493466" r:id="rId17"/>
    <p:sldLayoutId id="2147493470" r:id="rId18"/>
    <p:sldLayoutId id="2147493475" r:id="rId19"/>
    <p:sldLayoutId id="2147493477" r:id="rId20"/>
    <p:sldLayoutId id="2147493481" r:id="rId2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25425" indent="-225425" algn="l" defTabSz="457200" rtl="0" eaLnBrk="1" latinLnBrk="0" hangingPunct="1">
        <a:spcBef>
          <a:spcPts val="1200"/>
        </a:spcBef>
        <a:buSzPct val="80000"/>
        <a:buFont typeface="Wingdings" charset="2"/>
        <a:buChar char="§"/>
        <a:defRPr sz="2000" kern="1200">
          <a:solidFill>
            <a:srgbClr val="576068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576068"/>
          </a:solidFill>
          <a:latin typeface="+mn-lt"/>
          <a:ea typeface="+mn-ea"/>
          <a:cs typeface="+mn-cs"/>
        </a:defRPr>
      </a:lvl2pPr>
      <a:lvl3pPr marL="1081088" indent="-166688" algn="l" defTabSz="457200" rtl="0" eaLnBrk="1" latinLnBrk="0" hangingPunct="1">
        <a:spcBef>
          <a:spcPct val="20000"/>
        </a:spcBef>
        <a:buSzPct val="80000"/>
        <a:buFont typeface="Wingdings" charset="2"/>
        <a:buChar char="§"/>
        <a:defRPr sz="1600" kern="1200">
          <a:solidFill>
            <a:srgbClr val="576068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576068"/>
          </a:solidFill>
          <a:latin typeface="+mn-lt"/>
          <a:ea typeface="+mn-ea"/>
          <a:cs typeface="+mn-cs"/>
        </a:defRPr>
      </a:lvl4pPr>
      <a:lvl5pPr marL="2003425" indent="-174625" algn="l" defTabSz="457200" rtl="0" eaLnBrk="1" latinLnBrk="0" hangingPunct="1">
        <a:spcBef>
          <a:spcPct val="20000"/>
        </a:spcBef>
        <a:buSzPct val="70000"/>
        <a:buFont typeface="Wingdings" charset="2"/>
        <a:buChar char="§"/>
        <a:defRPr sz="1400" kern="1200">
          <a:solidFill>
            <a:srgbClr val="576068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eeting-relationship-business-1020144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first.org/cvss/calculator/3.1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A94AE133-F1ED-476D-9D5E-1FA2C684F1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134107"/>
            <a:ext cx="8229600" cy="663217"/>
          </a:xfrm>
        </p:spPr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Security+ SY0-601 TTT Session 2</a:t>
            </a:r>
            <a:endParaRPr lang="en-US" dirty="0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BD959502-222A-4DAE-9990-308EB42A44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Domain 1 continued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882063" y="4767263"/>
            <a:ext cx="261937" cy="274637"/>
          </a:xfrm>
        </p:spPr>
        <p:txBody>
          <a:bodyPr/>
          <a:lstStyle/>
          <a:p>
            <a:pPr defTabSz="342900">
              <a:defRPr/>
            </a:pPr>
            <a:fld id="{2066355A-084C-D24E-9AD2-7E4FC41EA627}" type="slidenum">
              <a:rPr lang="en-US" sz="675">
                <a:latin typeface="Calibri"/>
              </a:rPr>
              <a:pPr defTabSz="342900">
                <a:defRPr/>
              </a:pPr>
              <a:t>1</a:t>
            </a:fld>
            <a:endParaRPr lang="en-US" sz="675" dirty="0">
              <a:latin typeface="Calibri"/>
            </a:endParaRPr>
          </a:p>
        </p:txBody>
      </p:sp>
      <p:sp>
        <p:nvSpPr>
          <p:cNvPr id="5" name="Title 4"/>
          <p:cNvSpPr txBox="1">
            <a:spLocks noChangeArrowheads="1"/>
          </p:cNvSpPr>
          <p:nvPr/>
        </p:nvSpPr>
        <p:spPr>
          <a:xfrm>
            <a:off x="455551" y="3047062"/>
            <a:ext cx="5742134" cy="925493"/>
          </a:xfrm>
          <a:prstGeom prst="rect">
            <a:avLst/>
          </a:prstGeom>
          <a:ln/>
        </p:spPr>
        <p:txBody>
          <a:bodyPr vert="horz" lIns="0" tIns="34290" rIns="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rgbClr val="ED1C24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42900">
              <a:defRPr/>
            </a:pPr>
            <a:endParaRPr lang="en-US" altLang="zh-CN" sz="2100" dirty="0">
              <a:solidFill>
                <a:srgbClr val="FF0000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" name="Subtitle 5"/>
          <p:cNvSpPr txBox="1">
            <a:spLocks noChangeArrowheads="1"/>
          </p:cNvSpPr>
          <p:nvPr/>
        </p:nvSpPr>
        <p:spPr bwMode="auto">
          <a:xfrm>
            <a:off x="1150144" y="4261602"/>
            <a:ext cx="4800600" cy="2234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34290" rIns="0" bIns="34290" rtlCol="0">
            <a:noAutofit/>
          </a:bodyPr>
          <a:lstStyle>
            <a:lvl1pPr marL="225425" indent="-225425" algn="l" defTabSz="457200" rtl="0" eaLnBrk="1" latinLnBrk="0" hangingPunct="1">
              <a:spcBef>
                <a:spcPts val="1200"/>
              </a:spcBef>
              <a:buSzPct val="80000"/>
              <a:buFont typeface="Wingdings" charset="2"/>
              <a:buChar char="§"/>
              <a:defRPr sz="2000" kern="1200">
                <a:solidFill>
                  <a:srgbClr val="57606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576068"/>
                </a:solidFill>
                <a:latin typeface="+mn-lt"/>
                <a:ea typeface="+mn-ea"/>
                <a:cs typeface="+mn-cs"/>
              </a:defRPr>
            </a:lvl2pPr>
            <a:lvl3pPr marL="1081088" indent="-166688" algn="l" defTabSz="457200" rtl="0" eaLnBrk="1" latinLnBrk="0" hangingPunct="1">
              <a:spcBef>
                <a:spcPct val="20000"/>
              </a:spcBef>
              <a:buSzPct val="80000"/>
              <a:buFont typeface="Wingdings" charset="2"/>
              <a:buChar char="§"/>
              <a:defRPr sz="1600" kern="1200">
                <a:solidFill>
                  <a:srgbClr val="57606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576068"/>
                </a:solidFill>
                <a:latin typeface="+mn-lt"/>
                <a:ea typeface="+mn-ea"/>
                <a:cs typeface="+mn-cs"/>
              </a:defRPr>
            </a:lvl4pPr>
            <a:lvl5pPr marL="2003425" indent="-174625" algn="l" defTabSz="457200" rtl="0" eaLnBrk="1" latinLnBrk="0" hangingPunct="1">
              <a:spcBef>
                <a:spcPct val="20000"/>
              </a:spcBef>
              <a:buSzPct val="70000"/>
              <a:buFont typeface="Wingdings" charset="2"/>
              <a:buChar char="§"/>
              <a:defRPr sz="1400" kern="1200">
                <a:solidFill>
                  <a:srgbClr val="57606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42900">
              <a:spcBef>
                <a:spcPts val="900"/>
              </a:spcBef>
              <a:buNone/>
              <a:defRPr/>
            </a:pPr>
            <a:r>
              <a:rPr lang="en-US" altLang="zh-CN" sz="1200" dirty="0">
                <a:solidFill>
                  <a:srgbClr val="69727B"/>
                </a:solidFill>
                <a:latin typeface="Calibri"/>
                <a:ea typeface="宋体" panose="02010600030101010101" pitchFamily="2" charset="-122"/>
              </a:rPr>
              <a:t>February 16, 2021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7685" y="4493314"/>
            <a:ext cx="233539" cy="197285"/>
          </a:xfrm>
          <a:prstGeom prst="rect">
            <a:avLst/>
          </a:prstGeom>
        </p:spPr>
      </p:pic>
      <p:sp>
        <p:nvSpPr>
          <p:cNvPr id="8" name="Subtitle 5"/>
          <p:cNvSpPr txBox="1">
            <a:spLocks noChangeArrowheads="1"/>
          </p:cNvSpPr>
          <p:nvPr/>
        </p:nvSpPr>
        <p:spPr bwMode="auto">
          <a:xfrm>
            <a:off x="6498435" y="4435494"/>
            <a:ext cx="2645565" cy="2407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34290" rIns="0" bIns="34290" rtlCol="0">
            <a:noAutofit/>
          </a:bodyPr>
          <a:lstStyle>
            <a:lvl1pPr marL="225425" indent="-225425" algn="l" defTabSz="457200" rtl="0" eaLnBrk="1" latinLnBrk="0" hangingPunct="1">
              <a:spcBef>
                <a:spcPts val="1200"/>
              </a:spcBef>
              <a:buSzPct val="80000"/>
              <a:buFont typeface="Wingdings" charset="2"/>
              <a:buChar char="§"/>
              <a:defRPr sz="2000" kern="1200">
                <a:solidFill>
                  <a:srgbClr val="57606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576068"/>
                </a:solidFill>
                <a:latin typeface="+mn-lt"/>
                <a:ea typeface="+mn-ea"/>
                <a:cs typeface="+mn-cs"/>
              </a:defRPr>
            </a:lvl2pPr>
            <a:lvl3pPr marL="1081088" indent="-166688" algn="l" defTabSz="457200" rtl="0" eaLnBrk="1" latinLnBrk="0" hangingPunct="1">
              <a:spcBef>
                <a:spcPct val="20000"/>
              </a:spcBef>
              <a:buSzPct val="80000"/>
              <a:buFont typeface="Wingdings" charset="2"/>
              <a:buChar char="§"/>
              <a:defRPr sz="1600" kern="1200">
                <a:solidFill>
                  <a:srgbClr val="57606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576068"/>
                </a:solidFill>
                <a:latin typeface="+mn-lt"/>
                <a:ea typeface="+mn-ea"/>
                <a:cs typeface="+mn-cs"/>
              </a:defRPr>
            </a:lvl4pPr>
            <a:lvl5pPr marL="2003425" indent="-174625" algn="l" defTabSz="457200" rtl="0" eaLnBrk="1" latinLnBrk="0" hangingPunct="1">
              <a:spcBef>
                <a:spcPct val="20000"/>
              </a:spcBef>
              <a:buSzPct val="70000"/>
              <a:buFont typeface="Wingdings" charset="2"/>
              <a:buChar char="§"/>
              <a:defRPr sz="1400" kern="1200">
                <a:solidFill>
                  <a:srgbClr val="57606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42900">
              <a:spcBef>
                <a:spcPts val="900"/>
              </a:spcBef>
              <a:buNone/>
              <a:defRPr/>
            </a:pPr>
            <a:r>
              <a:rPr lang="en-US" altLang="zh-CN" sz="1200" dirty="0">
                <a:solidFill>
                  <a:srgbClr val="69727B"/>
                </a:solidFill>
                <a:latin typeface="Calibri"/>
                <a:ea typeface="宋体" panose="02010600030101010101" pitchFamily="2" charset="-122"/>
              </a:rPr>
              <a:t>@</a:t>
            </a:r>
            <a:r>
              <a:rPr lang="en-US" altLang="zh-CN" sz="1200" dirty="0" err="1">
                <a:solidFill>
                  <a:srgbClr val="69727B"/>
                </a:solidFill>
                <a:latin typeface="Calibri"/>
                <a:ea typeface="宋体" panose="02010600030101010101" pitchFamily="2" charset="-122"/>
              </a:rPr>
              <a:t>TeachCompTIA</a:t>
            </a:r>
            <a:r>
              <a:rPr lang="en-US" altLang="zh-CN" sz="1200">
                <a:solidFill>
                  <a:srgbClr val="69727B"/>
                </a:solidFill>
                <a:latin typeface="Calibri"/>
                <a:ea typeface="宋体" panose="02010600030101010101" pitchFamily="2" charset="-122"/>
              </a:rPr>
              <a:t>    #SecurityPlusTTT</a:t>
            </a:r>
          </a:p>
        </p:txBody>
      </p:sp>
      <p:pic>
        <p:nvPicPr>
          <p:cNvPr id="18" name="Picture 17" descr="A picture containing sitting, black, white&#10;&#10;Description automatically generated">
            <a:extLst>
              <a:ext uri="{FF2B5EF4-FFF2-40B4-BE49-F238E27FC236}">
                <a16:creationId xmlns:a16="http://schemas.microsoft.com/office/drawing/2014/main" id="{6287CE19-482B-47B1-BE60-690F1C6BC7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967" y="331939"/>
            <a:ext cx="6644312" cy="2214771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3DD2337-FFD9-40B6-B73A-D8036A17FD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1409" y="333105"/>
            <a:ext cx="3306875" cy="275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141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8563-23F2-4946-9275-4E1494B9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AD5BE-D604-45C8-92BA-5E594CA32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Would you show or demonstrate the use of a TOR browser to access the Dark web?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Yes </a:t>
            </a:r>
          </a:p>
          <a:p>
            <a:r>
              <a:rPr lang="en-US" dirty="0"/>
              <a:t>No</a:t>
            </a:r>
          </a:p>
          <a:p>
            <a:r>
              <a:rPr lang="en-US" dirty="0"/>
              <a:t>maybe</a:t>
            </a:r>
          </a:p>
          <a:p>
            <a:pPr marL="342900" indent="-342900">
              <a:buAutoNum type="alphaL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A8AA7-C155-42A4-9D19-44A7CDC3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70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Chat Question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With the knowledge of a pending APT attack on your business, what measures would you put in place to protect your network perimeter?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Answer in the chat window and let’s share. </a:t>
            </a:r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5850127" y="1367390"/>
            <a:ext cx="1904891" cy="857250"/>
          </a:xfrm>
          <a:prstGeom prst="rect">
            <a:avLst/>
          </a:prstGeom>
        </p:spPr>
        <p:txBody>
          <a:bodyPr vert="horz" lIns="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dirty="0">
                <a:solidFill>
                  <a:schemeClr val="bg1"/>
                </a:solidFill>
              </a:rPr>
              <a:t>This photo is for placement only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1761035F-A1B9-4DE6-AF61-D0580AD52AE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3065" r="130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6902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OSINT tools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Live threat feed </a:t>
            </a:r>
          </a:p>
          <a:p>
            <a:r>
              <a:rPr lang="en-US" dirty="0"/>
              <a:t>Google dorks</a:t>
            </a:r>
          </a:p>
          <a:p>
            <a:r>
              <a:rPr lang="en-US" dirty="0" err="1"/>
              <a:t>haveibeenpwned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686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4FA6EF8-9439-40FB-B525-0B4524B90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71104"/>
            <a:ext cx="7772400" cy="1021556"/>
          </a:xfrm>
        </p:spPr>
        <p:txBody>
          <a:bodyPr/>
          <a:lstStyle/>
          <a:p>
            <a:r>
              <a:rPr lang="en-US" sz="3600" dirty="0"/>
              <a:t>Domain 1.6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2AC503-FE08-4822-8EE6-7E4B2AF61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781882"/>
            <a:ext cx="7772400" cy="1406474"/>
          </a:xfrm>
        </p:spPr>
        <p:txBody>
          <a:bodyPr/>
          <a:lstStyle/>
          <a:p>
            <a:r>
              <a:rPr lang="en-GB" dirty="0"/>
              <a:t>Explain the security concerns associated with various types of vulnerabilities.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343E0-BB2D-43B1-8CB7-B2C3F9971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59C4DCC-6B24-4178-9020-47E0EE711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196" y="2410691"/>
            <a:ext cx="2333328" cy="194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97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8563-23F2-4946-9275-4E1494B9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AD5BE-D604-45C8-92BA-5E594CA32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6700"/>
            <a:ext cx="8229600" cy="38468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secure is cloud services?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AutoNum type="alphaLcPeriod"/>
            </a:pPr>
            <a:r>
              <a:rPr lang="en-US" dirty="0"/>
              <a:t>Not secure</a:t>
            </a:r>
          </a:p>
          <a:p>
            <a:pPr marL="342900" indent="-342900">
              <a:buAutoNum type="alphaLcPeriod"/>
            </a:pPr>
            <a:r>
              <a:rPr lang="en-US" dirty="0"/>
              <a:t>Secure for Data retention only</a:t>
            </a:r>
          </a:p>
          <a:p>
            <a:pPr marL="342900" indent="-342900">
              <a:buAutoNum type="alphaLcPeriod"/>
            </a:pPr>
            <a:r>
              <a:rPr lang="en-US" dirty="0"/>
              <a:t>Mostly secure for most services </a:t>
            </a:r>
          </a:p>
          <a:p>
            <a:pPr marL="342900" indent="-342900">
              <a:buAutoNum type="alphaLcPeriod"/>
            </a:pPr>
            <a:r>
              <a:rPr lang="en-US" dirty="0"/>
              <a:t>Highly secure </a:t>
            </a:r>
          </a:p>
          <a:p>
            <a:pPr marL="342900" indent="-342900">
              <a:buAutoNum type="alphaLcPeriod"/>
            </a:pPr>
            <a:endParaRPr lang="en-US" dirty="0"/>
          </a:p>
          <a:p>
            <a:pPr marL="342900" indent="-342900">
              <a:buAutoNum type="alphaL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A8AA7-C155-42A4-9D19-44A7CDC3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156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Chat Question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How can you defend against a zero-day attack?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Answer in the chat window and let’s share. </a:t>
            </a:r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5850127" y="1367390"/>
            <a:ext cx="1904891" cy="857250"/>
          </a:xfrm>
          <a:prstGeom prst="rect">
            <a:avLst/>
          </a:prstGeom>
        </p:spPr>
        <p:txBody>
          <a:bodyPr vert="horz" lIns="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dirty="0">
                <a:solidFill>
                  <a:schemeClr val="bg1"/>
                </a:solidFill>
              </a:rPr>
              <a:t>This photo is for placement only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1761035F-A1B9-4DE6-AF61-D0580AD52AE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3065" r="130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70327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Chat Question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If you had to identify ports of interest for secure internet access which ones would you suggest?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Answer in the chat window and let’s share. </a:t>
            </a:r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5850127" y="1367390"/>
            <a:ext cx="1904891" cy="857250"/>
          </a:xfrm>
          <a:prstGeom prst="rect">
            <a:avLst/>
          </a:prstGeom>
        </p:spPr>
        <p:txBody>
          <a:bodyPr vert="horz" lIns="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dirty="0">
                <a:solidFill>
                  <a:schemeClr val="bg1"/>
                </a:solidFill>
              </a:rPr>
              <a:t>This photo is for placement only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1761035F-A1B9-4DE6-AF61-D0580AD52AE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3065" r="130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82049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</a:t>
            </a:r>
            <a:r>
              <a:rPr lang="en-US" dirty="0" err="1"/>
              <a:t>nmap</a:t>
            </a:r>
            <a:r>
              <a:rPr lang="en-US" dirty="0"/>
              <a:t> and </a:t>
            </a:r>
            <a:r>
              <a:rPr lang="en-US" dirty="0" err="1"/>
              <a:t>zenmap</a:t>
            </a:r>
            <a:r>
              <a:rPr lang="en-US" dirty="0"/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Virtual Win 10 </a:t>
            </a:r>
          </a:p>
          <a:p>
            <a:r>
              <a:rPr lang="en-US" dirty="0"/>
              <a:t>Virtual Kali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072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4FA6EF8-9439-40FB-B525-0B4524B90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3" y="1262792"/>
            <a:ext cx="7772400" cy="1021556"/>
          </a:xfrm>
        </p:spPr>
        <p:txBody>
          <a:bodyPr/>
          <a:lstStyle/>
          <a:p>
            <a:r>
              <a:rPr lang="en-US" dirty="0"/>
              <a:t>Domain 1.7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2AC503-FE08-4822-8EE6-7E4B2AF61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016" y="1903646"/>
            <a:ext cx="7772400" cy="1021555"/>
          </a:xfrm>
        </p:spPr>
        <p:txBody>
          <a:bodyPr/>
          <a:lstStyle/>
          <a:p>
            <a:r>
              <a:rPr lang="en-GB" dirty="0"/>
              <a:t>Summarize the techniques used in security assessments.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343E0-BB2D-43B1-8CB7-B2C3F9971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59C4DCC-6B24-4178-9020-47E0EE711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872" y="2613484"/>
            <a:ext cx="2333328" cy="194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59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8563-23F2-4946-9275-4E1494B9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AD5BE-D604-45C8-92BA-5E594CA32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6700"/>
            <a:ext cx="8229600" cy="38468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Which vulnerability tools have you used in class or out?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AutoNum type="alphaLcPeriod"/>
            </a:pPr>
            <a:r>
              <a:rPr lang="en-US" dirty="0" err="1"/>
              <a:t>OpenVas</a:t>
            </a:r>
            <a:endParaRPr lang="en-US" dirty="0"/>
          </a:p>
          <a:p>
            <a:pPr marL="342900" indent="-342900">
              <a:buAutoNum type="alphaLcPeriod"/>
            </a:pPr>
            <a:r>
              <a:rPr lang="en-US" dirty="0"/>
              <a:t>Nessus</a:t>
            </a:r>
          </a:p>
          <a:p>
            <a:pPr marL="342900" indent="-342900">
              <a:buAutoNum type="alphaLcPeriod"/>
            </a:pPr>
            <a:r>
              <a:rPr lang="en-US" dirty="0" err="1"/>
              <a:t>Burpsuite</a:t>
            </a:r>
            <a:endParaRPr lang="en-US" dirty="0"/>
          </a:p>
          <a:p>
            <a:pPr marL="342900" indent="-342900">
              <a:buAutoNum type="alphaLcPeriod"/>
            </a:pPr>
            <a:r>
              <a:rPr lang="en-US" dirty="0"/>
              <a:t>GFI </a:t>
            </a:r>
            <a:r>
              <a:rPr lang="en-US" dirty="0" err="1"/>
              <a:t>languard</a:t>
            </a:r>
            <a:endParaRPr lang="en-US" dirty="0"/>
          </a:p>
          <a:p>
            <a:pPr marL="342900" indent="-342900">
              <a:buAutoNum type="alphaLcPeriod"/>
            </a:pPr>
            <a:endParaRPr lang="en-US" dirty="0"/>
          </a:p>
          <a:p>
            <a:pPr marL="342900" indent="-342900">
              <a:buAutoNum type="alphaL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A8AA7-C155-42A4-9D19-44A7CDC3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701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310243" y="205979"/>
            <a:ext cx="6172200" cy="857250"/>
          </a:xfrm>
          <a:ln/>
        </p:spPr>
        <p:txBody>
          <a:bodyPr/>
          <a:lstStyle/>
          <a:p>
            <a:r>
              <a:rPr lang="en-US" altLang="zh-CN" dirty="0"/>
              <a:t>Agenda</a:t>
            </a:r>
          </a:p>
        </p:txBody>
      </p:sp>
      <p:sp>
        <p:nvSpPr>
          <p:cNvPr id="7" name="Content Placeholder 2"/>
          <p:cNvSpPr>
            <a:spLocks noGrp="1" noChangeArrowheads="1"/>
          </p:cNvSpPr>
          <p:nvPr>
            <p:ph sz="half" idx="4294967295"/>
          </p:nvPr>
        </p:nvSpPr>
        <p:spPr bwMode="auto">
          <a:xfrm>
            <a:off x="2057319" y="205979"/>
            <a:ext cx="6302910" cy="4318520"/>
          </a:xfrm>
          <a:prstGeom prst="rect">
            <a:avLst/>
          </a:prstGeom>
          <a:solidFill>
            <a:schemeClr val="bg1"/>
          </a:solidFill>
          <a:ln/>
        </p:spPr>
        <p:txBody>
          <a:bodyPr vert="horz" lIns="0" tIns="34290" rIns="68580" bIns="34290" rtlCol="0">
            <a:noAutofit/>
          </a:bodyPr>
          <a:lstStyle/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Homework XXS level 6</a:t>
            </a:r>
          </a:p>
          <a:p>
            <a:r>
              <a:rPr lang="en-US" sz="1600" dirty="0"/>
              <a:t>Domain 1.0: Attacks, Threats &amp; Vulnerabilities (Part two)</a:t>
            </a:r>
          </a:p>
          <a:p>
            <a:r>
              <a:rPr lang="en-US" sz="1600" dirty="0"/>
              <a:t>Domain 1.5: </a:t>
            </a:r>
            <a:r>
              <a:rPr lang="en-GB" sz="1600" dirty="0"/>
              <a:t>Explain different threat actors, vectors, and intelligence sources.</a:t>
            </a:r>
            <a:endParaRPr lang="en-US" sz="1600" dirty="0"/>
          </a:p>
          <a:p>
            <a:r>
              <a:rPr lang="en-US" sz="1600" dirty="0"/>
              <a:t>Domain 1.6: </a:t>
            </a:r>
            <a:r>
              <a:rPr lang="en-GB" sz="1600" dirty="0"/>
              <a:t>Explain the security concerns associated with various types of vulnerabilities.</a:t>
            </a:r>
            <a:endParaRPr lang="en-US" sz="1600" dirty="0"/>
          </a:p>
          <a:p>
            <a:r>
              <a:rPr lang="en-US" sz="1600" dirty="0"/>
              <a:t>Domain 1.7: </a:t>
            </a:r>
            <a:r>
              <a:rPr lang="en-GB" sz="1600" dirty="0"/>
              <a:t>Summarize the techniques used in security assessments.</a:t>
            </a:r>
            <a:endParaRPr lang="en-US" sz="1600" dirty="0"/>
          </a:p>
          <a:p>
            <a:r>
              <a:rPr lang="en-US" sz="1600" dirty="0"/>
              <a:t>Domain 1.8: </a:t>
            </a:r>
            <a:r>
              <a:rPr lang="en-GB" sz="1600" dirty="0"/>
              <a:t>Explain the techniques used in penetration testing.</a:t>
            </a:r>
          </a:p>
          <a:p>
            <a:r>
              <a:rPr lang="en-US" sz="1600" dirty="0"/>
              <a:t>Review</a:t>
            </a:r>
          </a:p>
          <a:p>
            <a:endParaRPr lang="en-US" dirty="0"/>
          </a:p>
          <a:p>
            <a:endParaRPr lang="en-US" dirty="0"/>
          </a:p>
          <a:p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2" name="AutoShape 2" descr="Image result for It groups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11" name="Picture 10" descr="A picture containing computer, sitting, laptop&#10;&#10;Description automatically generated">
            <a:extLst>
              <a:ext uri="{FF2B5EF4-FFF2-40B4-BE49-F238E27FC236}">
                <a16:creationId xmlns:a16="http://schemas.microsoft.com/office/drawing/2014/main" id="{7F5B8D97-2BAA-4CFD-896B-EF94D8543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8181" y="910918"/>
            <a:ext cx="1747076" cy="124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05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8563-23F2-4946-9275-4E1494B9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LearnOnDemand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AD5BE-D604-45C8-92BA-5E594CA32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4244"/>
            <a:ext cx="8229600" cy="38468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42900" indent="-342900">
              <a:buAutoNum type="alphaLcPeriod"/>
            </a:pPr>
            <a:endParaRPr lang="en-US" dirty="0"/>
          </a:p>
          <a:p>
            <a:pPr marL="342900" indent="-342900">
              <a:buAutoNum type="alphaL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A8AA7-C155-42A4-9D19-44A7CDC3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76F142-B404-4345-AE1A-883B4F3C4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655" y="1014607"/>
            <a:ext cx="6104982" cy="343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98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8563-23F2-4946-9275-4E1494B9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LearnOnDemand</a:t>
            </a:r>
            <a:r>
              <a:rPr lang="en-US" dirty="0"/>
              <a:t>: using </a:t>
            </a:r>
            <a:r>
              <a:rPr lang="en-US" dirty="0" err="1"/>
              <a:t>OpenVas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AD5BE-D604-45C8-92BA-5E594CA32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4244"/>
            <a:ext cx="8229600" cy="38468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42900" indent="-342900">
              <a:buAutoNum type="alphaLcPeriod"/>
            </a:pPr>
            <a:endParaRPr lang="en-US" dirty="0"/>
          </a:p>
          <a:p>
            <a:pPr marL="342900" indent="-342900">
              <a:buAutoNum type="alphaL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A8AA7-C155-42A4-9D19-44A7CDC3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C59FDB-F03A-4E4A-A56B-AC51868CB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1441"/>
            <a:ext cx="9144000" cy="310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47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8563-23F2-4946-9275-4E1494B9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LearnOnDemand</a:t>
            </a:r>
            <a:r>
              <a:rPr lang="en-US" dirty="0"/>
              <a:t>: using </a:t>
            </a:r>
            <a:r>
              <a:rPr lang="en-US" dirty="0" err="1"/>
              <a:t>OpenVas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AD5BE-D604-45C8-92BA-5E594CA32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4244"/>
            <a:ext cx="8229600" cy="38468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42900" indent="-342900">
              <a:buAutoNum type="alphaLcPeriod"/>
            </a:pPr>
            <a:endParaRPr lang="en-US" dirty="0"/>
          </a:p>
          <a:p>
            <a:pPr marL="342900" indent="-342900">
              <a:buAutoNum type="alphaL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A8AA7-C155-42A4-9D19-44A7CDC3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C45F5C-9959-3347-A353-B6D938A50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41118"/>
            <a:ext cx="7866345" cy="372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13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8563-23F2-4946-9275-4E1494B9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Demo CVSS exercise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AD5BE-D604-45C8-92BA-5E594CA32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6700"/>
            <a:ext cx="8229600" cy="38468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marL="342900" indent="-342900">
              <a:buAutoNum type="alphaL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A8AA7-C155-42A4-9D19-44A7CDC3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BF8141-FF77-C244-BAA6-BA4FD9FFB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759" y="992850"/>
            <a:ext cx="7228481" cy="326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39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Chat Question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What OSINT tools do you use?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Answer in the chat window and let’s share. </a:t>
            </a:r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5850127" y="1367390"/>
            <a:ext cx="1904891" cy="857250"/>
          </a:xfrm>
          <a:prstGeom prst="rect">
            <a:avLst/>
          </a:prstGeom>
        </p:spPr>
        <p:txBody>
          <a:bodyPr vert="horz" lIns="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dirty="0">
                <a:solidFill>
                  <a:schemeClr val="bg1"/>
                </a:solidFill>
              </a:rPr>
              <a:t>This photo is for placement only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1761035F-A1B9-4DE6-AF61-D0580AD52AE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3065" r="130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7727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4FA6EF8-9439-40FB-B525-0B4524B90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389135"/>
            <a:ext cx="7772400" cy="1021556"/>
          </a:xfrm>
        </p:spPr>
        <p:txBody>
          <a:bodyPr/>
          <a:lstStyle/>
          <a:p>
            <a:r>
              <a:rPr lang="en-US" dirty="0"/>
              <a:t>Domain 1.8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2AC503-FE08-4822-8EE6-7E4B2AF61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2260901"/>
            <a:ext cx="7772400" cy="885384"/>
          </a:xfrm>
        </p:spPr>
        <p:txBody>
          <a:bodyPr/>
          <a:lstStyle/>
          <a:p>
            <a:r>
              <a:rPr lang="en-GB" dirty="0"/>
              <a:t>Explain the techniques used in penetration testing.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343E0-BB2D-43B1-8CB7-B2C3F9971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59C4DCC-6B24-4178-9020-47E0EE711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241" y="2505693"/>
            <a:ext cx="2333328" cy="194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9415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8563-23F2-4946-9275-4E1494B9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AD5BE-D604-45C8-92BA-5E594CA32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6700"/>
            <a:ext cx="8229600" cy="38468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exercise team acts as referee of a penetration testing event?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/>
              <a:t>Black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/>
              <a:t>Blue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/>
              <a:t>Purple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/>
              <a:t>White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AutoNum type="alphaLcPeriod"/>
            </a:pPr>
            <a:endParaRPr lang="en-US" dirty="0"/>
          </a:p>
          <a:p>
            <a:pPr marL="342900" indent="-342900">
              <a:buAutoNum type="alphaL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A8AA7-C155-42A4-9D19-44A7CDC3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857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8563-23F2-4946-9275-4E1494B9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attack a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AD5BE-D604-45C8-92BA-5E594CA32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6700"/>
            <a:ext cx="8229600" cy="38468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marL="342900" indent="-342900">
              <a:buAutoNum type="alphaL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A8AA7-C155-42A4-9D19-44A7CDC3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831D4D-10A3-D44A-9E0A-CF3767D0D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0688"/>
            <a:ext cx="3570781" cy="27988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9C7510-8D22-3E40-9D35-189F5289F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673" y="1290688"/>
            <a:ext cx="3719505" cy="292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121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Chat Question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What would you expect to see in Rules of engagement (ROE) for a pen test?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Answer in the chat window and let’s share. </a:t>
            </a:r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5850127" y="1367390"/>
            <a:ext cx="1904891" cy="857250"/>
          </a:xfrm>
          <a:prstGeom prst="rect">
            <a:avLst/>
          </a:prstGeom>
        </p:spPr>
        <p:txBody>
          <a:bodyPr vert="horz" lIns="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dirty="0">
                <a:solidFill>
                  <a:schemeClr val="bg1"/>
                </a:solidFill>
              </a:rPr>
              <a:t>This photo is for placement only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1761035F-A1B9-4DE6-AF61-D0580AD52AE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3065" r="130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419949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resources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CompTIA Security+ SYO-601 objectives PDF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665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91954" y="1396217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345657" y="118190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583694"/>
              </p:ext>
            </p:extLst>
          </p:nvPr>
        </p:nvGraphicFramePr>
        <p:xfrm>
          <a:off x="600622" y="477464"/>
          <a:ext cx="7672387" cy="38049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0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2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04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effectLst/>
                        </a:rPr>
                        <a:t>Security+ SY0-601 TTT Session Outline</a:t>
                      </a:r>
                      <a:endParaRPr lang="en-US" sz="14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6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effectLst/>
                        </a:rPr>
                        <a:t>Date</a:t>
                      </a:r>
                      <a:endParaRPr lang="en-US" sz="14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effectLst/>
                        </a:rPr>
                        <a:t>Topic</a:t>
                      </a:r>
                      <a:endParaRPr lang="en-US" sz="14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>
                          <a:effectLst/>
                        </a:rPr>
                        <a:t>2/16/2020</a:t>
                      </a:r>
                      <a:endParaRPr lang="en-US" sz="1400" strike="noStrike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 Attacks, Threats and Vulnerabilities</a:t>
                      </a: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 dirty="0">
                          <a:effectLst/>
                        </a:rPr>
                        <a:t>2/18/2020</a:t>
                      </a:r>
                      <a:endParaRPr lang="en-US" sz="1400" strike="noStrike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 Attacks, Threats and Vulnerabilities (continued)</a:t>
                      </a: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>
                          <a:effectLst/>
                        </a:rPr>
                        <a:t>2/23/2020</a:t>
                      </a:r>
                      <a:endParaRPr lang="en-US" sz="1400" strike="noStrike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 Architecture and Design</a:t>
                      </a: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>
                          <a:effectLst/>
                        </a:rPr>
                        <a:t>2/25/2020</a:t>
                      </a:r>
                      <a:endParaRPr lang="en-US" sz="1400" strike="noStrike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 Architecture and Design (continued)</a:t>
                      </a: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>
                          <a:effectLst/>
                        </a:rPr>
                        <a:t>3/02/2020</a:t>
                      </a:r>
                      <a:endParaRPr lang="en-US" sz="1400" strike="noStrike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 Implementation</a:t>
                      </a: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>
                          <a:effectLst/>
                        </a:rPr>
                        <a:t>3/04/2021</a:t>
                      </a:r>
                      <a:endParaRPr lang="en-US" sz="1400" strike="noStrike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 Implementation (continued)</a:t>
                      </a: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3/09/2021</a:t>
                      </a: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4.0 Operations and Incident Response</a:t>
                      </a: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:a16="http://schemas.microsoft.com/office/drawing/2014/main" val="2321766031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3/11/2021</a:t>
                      </a: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4.0 Operations and Incident Response (continued)</a:t>
                      </a: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:a16="http://schemas.microsoft.com/office/drawing/2014/main" val="1116984284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3/16/2021</a:t>
                      </a: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5.0 Governance, Risk, and Compliance</a:t>
                      </a: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:a16="http://schemas.microsoft.com/office/drawing/2014/main" val="2673731571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3/18/2021</a:t>
                      </a: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5.0 Governance, Risk, and Compliance (continued) Wrap-up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:a16="http://schemas.microsoft.com/office/drawing/2014/main" val="1574106613"/>
                  </a:ext>
                </a:extLst>
              </a:tr>
            </a:tbl>
          </a:graphicData>
        </a:graphic>
      </p:graphicFrame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345657" y="118190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2274BE-9EA5-4C31-A5F4-AF666394746A}"/>
              </a:ext>
            </a:extLst>
          </p:cNvPr>
          <p:cNvSpPr/>
          <p:nvPr/>
        </p:nvSpPr>
        <p:spPr>
          <a:xfrm>
            <a:off x="598515" y="1320404"/>
            <a:ext cx="3209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sym typeface="Wingdings" panose="05000000000000000000" pitchFamily="2" charset="2"/>
              </a:rPr>
              <a:t></a:t>
            </a:r>
            <a:endParaRPr lang="en-US" sz="13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4751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4FA6EF8-9439-40FB-B525-0B4524B90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Security+ objectives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2AC503-FE08-4822-8EE6-7E4B2AF615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DOMAIN 1.0 Attacks, Threats and Vulnerabilities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343E0-BB2D-43B1-8CB7-B2C3F9971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59C4DCC-6B24-4178-9020-47E0EE711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196" y="2410691"/>
            <a:ext cx="2333328" cy="194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78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resources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CompTIA Security+ SYO-601 objectives PDF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54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1247040"/>
          </a:xfrm>
        </p:spPr>
        <p:txBody>
          <a:bodyPr/>
          <a:lstStyle/>
          <a:p>
            <a:r>
              <a:rPr lang="en-US" dirty="0"/>
              <a:t>Homework Poll</a:t>
            </a:r>
            <a:br>
              <a:rPr lang="en-US" dirty="0"/>
            </a:br>
            <a:r>
              <a:rPr lang="en-US" dirty="0"/>
              <a:t>What level did you get to on the XSS google challenge?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26306"/>
            <a:ext cx="8229600" cy="3608115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Level One</a:t>
            </a:r>
          </a:p>
          <a:p>
            <a:r>
              <a:rPr lang="en-US" dirty="0"/>
              <a:t>Level Two</a:t>
            </a:r>
          </a:p>
          <a:p>
            <a:r>
              <a:rPr lang="en-US" dirty="0"/>
              <a:t>Level Three</a:t>
            </a:r>
          </a:p>
          <a:p>
            <a:r>
              <a:rPr lang="en-US" dirty="0"/>
              <a:t>Level Four</a:t>
            </a:r>
          </a:p>
          <a:p>
            <a:r>
              <a:rPr lang="en-US" dirty="0"/>
              <a:t>Level Five</a:t>
            </a:r>
          </a:p>
          <a:p>
            <a:r>
              <a:rPr lang="en-US" dirty="0"/>
              <a:t>Level Six</a:t>
            </a:r>
          </a:p>
          <a:p>
            <a:r>
              <a:rPr lang="en-US" dirty="0"/>
              <a:t>None of them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607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4FA6EF8-9439-40FB-B525-0B4524B90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3" y="1303294"/>
            <a:ext cx="7772400" cy="1021556"/>
          </a:xfrm>
        </p:spPr>
        <p:txBody>
          <a:bodyPr/>
          <a:lstStyle/>
          <a:p>
            <a:r>
              <a:rPr lang="en-US" dirty="0"/>
              <a:t>Domain 1.5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2AC503-FE08-4822-8EE6-7E4B2AF61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463" y="2156337"/>
            <a:ext cx="7772400" cy="830825"/>
          </a:xfrm>
        </p:spPr>
        <p:txBody>
          <a:bodyPr/>
          <a:lstStyle/>
          <a:p>
            <a:r>
              <a:rPr lang="en-GB" dirty="0"/>
              <a:t>Explain different threat actors, vectors, and intelligence sources.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343E0-BB2D-43B1-8CB7-B2C3F9971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59C4DCC-6B24-4178-9020-47E0EE711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6091" y="2571749"/>
            <a:ext cx="2330811" cy="19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53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8563-23F2-4946-9275-4E1494B9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AD5BE-D604-45C8-92BA-5E594CA32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was the first every hack attack recorded?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AutoNum type="alphaLcPeriod"/>
            </a:pPr>
            <a:r>
              <a:rPr lang="en-US" dirty="0"/>
              <a:t>1903</a:t>
            </a:r>
          </a:p>
          <a:p>
            <a:pPr marL="342900" indent="-342900">
              <a:buFont typeface="Wingdings" charset="2"/>
              <a:buAutoNum type="alphaLcPeriod"/>
            </a:pPr>
            <a:r>
              <a:rPr lang="en-US" dirty="0"/>
              <a:t>1984</a:t>
            </a:r>
          </a:p>
          <a:p>
            <a:pPr marL="342900" indent="-342900">
              <a:buAutoNum type="alphaLcPeriod"/>
            </a:pPr>
            <a:r>
              <a:rPr lang="en-US" dirty="0"/>
              <a:t>2002 </a:t>
            </a:r>
          </a:p>
          <a:p>
            <a:pPr marL="342900" indent="-342900">
              <a:buAutoNum type="alphaLcPeriod"/>
            </a:pPr>
            <a:r>
              <a:rPr lang="en-US" dirty="0"/>
              <a:t>1994</a:t>
            </a:r>
          </a:p>
          <a:p>
            <a:pPr marL="342900" indent="-342900">
              <a:buAutoNum type="alphaLcPeriod"/>
            </a:pPr>
            <a:r>
              <a:rPr lang="en-US" dirty="0"/>
              <a:t>2019</a:t>
            </a:r>
          </a:p>
          <a:p>
            <a:pPr marL="342900" indent="-342900">
              <a:buAutoNum type="alphaL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A8AA7-C155-42A4-9D19-44A7CDC3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10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8563-23F2-4946-9275-4E1494B9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hacking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AD5BE-D604-45C8-92BA-5E594CA32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698" y="874514"/>
            <a:ext cx="8229600" cy="3163096"/>
          </a:xfrm>
        </p:spPr>
        <p:txBody>
          <a:bodyPr/>
          <a:lstStyle/>
          <a:p>
            <a:r>
              <a:rPr lang="en-US" dirty="0"/>
              <a:t>1903-Morse code messages changed during demo </a:t>
            </a:r>
          </a:p>
          <a:p>
            <a:r>
              <a:rPr lang="en-US" dirty="0"/>
              <a:t>1957-Joe “</a:t>
            </a:r>
            <a:r>
              <a:rPr lang="en-US" dirty="0" err="1"/>
              <a:t>Joybubbles</a:t>
            </a:r>
            <a:r>
              <a:rPr lang="en-US" dirty="0"/>
              <a:t>” a blind 7-year-old started phone hacking “Phreaking”.</a:t>
            </a:r>
          </a:p>
          <a:p>
            <a:r>
              <a:rPr lang="en-US" dirty="0"/>
              <a:t>1984-Lex Luthor forms Legion of Doom aka LOD also Cult of the dead Cow form</a:t>
            </a:r>
          </a:p>
          <a:p>
            <a:r>
              <a:rPr lang="en-US" dirty="0"/>
              <a:t>1994-Russian hackers steal $10 million Citibank transferring money to bank accounts all over the world.</a:t>
            </a:r>
          </a:p>
          <a:p>
            <a:r>
              <a:rPr lang="en-US" dirty="0"/>
              <a:t>2004-North Korea claims to have trained 500 hackers to hack South Korea, Japan and allies' computers.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A8AA7-C155-42A4-9D19-44A7CDC3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57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8563-23F2-4946-9275-4E1494B9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AD5BE-D604-45C8-92BA-5E594CA32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APT1: China Cyber Espionage Units (PLA 61398)</a:t>
            </a:r>
          </a:p>
          <a:p>
            <a:r>
              <a:rPr lang="en-GB" dirty="0"/>
              <a:t>APT28: Russia (Fancy Bear)</a:t>
            </a:r>
          </a:p>
          <a:p>
            <a:r>
              <a:rPr lang="en-GB" dirty="0"/>
              <a:t>APT34: Iran (Helix Kitten)</a:t>
            </a:r>
          </a:p>
          <a:p>
            <a:r>
              <a:rPr lang="en-GB" dirty="0"/>
              <a:t>APT38: North Korea (Lazarus Group)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342900" indent="-342900">
              <a:buAutoNum type="alphaL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A8AA7-C155-42A4-9D19-44A7CDC3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61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mpTIA Colors">
      <a:dk1>
        <a:sysClr val="windowText" lastClr="000000"/>
      </a:dk1>
      <a:lt1>
        <a:sysClr val="window" lastClr="FFFFFF"/>
      </a:lt1>
      <a:dk2>
        <a:srgbClr val="36434D"/>
      </a:dk2>
      <a:lt2>
        <a:srgbClr val="EEECE1"/>
      </a:lt2>
      <a:accent1>
        <a:srgbClr val="E01921"/>
      </a:accent1>
      <a:accent2>
        <a:srgbClr val="EC742A"/>
      </a:accent2>
      <a:accent3>
        <a:srgbClr val="F8A721"/>
      </a:accent3>
      <a:accent4>
        <a:srgbClr val="B7D110"/>
      </a:accent4>
      <a:accent5>
        <a:srgbClr val="008ABD"/>
      </a:accent5>
      <a:accent6>
        <a:srgbClr val="7F4B9A"/>
      </a:accent6>
      <a:hlink>
        <a:srgbClr val="E2161A"/>
      </a:hlink>
      <a:folHlink>
        <a:srgbClr val="5760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2161A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69727B"/>
          </a:solidFill>
          <a:headEnd type="none"/>
          <a:tailEnd type="none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26577</TotalTime>
  <Words>690</Words>
  <Application>Microsoft Macintosh PowerPoint</Application>
  <PresentationFormat>On-screen Show (16:9)</PresentationFormat>
  <Paragraphs>180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Wingdings</vt:lpstr>
      <vt:lpstr>Office Theme</vt:lpstr>
      <vt:lpstr>Security+ SY0-601 TTT Session 2</vt:lpstr>
      <vt:lpstr>Agenda</vt:lpstr>
      <vt:lpstr>PowerPoint Presentation</vt:lpstr>
      <vt:lpstr>Session resources </vt:lpstr>
      <vt:lpstr>Homework Poll What level did you get to on the XSS google challenge? </vt:lpstr>
      <vt:lpstr>Domain 1.5</vt:lpstr>
      <vt:lpstr>POLL</vt:lpstr>
      <vt:lpstr>History of hacking </vt:lpstr>
      <vt:lpstr>APT </vt:lpstr>
      <vt:lpstr>POLL</vt:lpstr>
      <vt:lpstr>Chat Question</vt:lpstr>
      <vt:lpstr>Demo OSINT tools </vt:lpstr>
      <vt:lpstr>Domain 1.6 </vt:lpstr>
      <vt:lpstr>POLL</vt:lpstr>
      <vt:lpstr>Chat Question</vt:lpstr>
      <vt:lpstr>Chat Question</vt:lpstr>
      <vt:lpstr>Demo nmap and zenmap </vt:lpstr>
      <vt:lpstr>Domain 1.7 </vt:lpstr>
      <vt:lpstr>POLL</vt:lpstr>
      <vt:lpstr>LearnOnDemand </vt:lpstr>
      <vt:lpstr>LearnOnDemand: using OpenVas </vt:lpstr>
      <vt:lpstr>LearnOnDemand: using OpenVas </vt:lpstr>
      <vt:lpstr>Demo CVSS exercise </vt:lpstr>
      <vt:lpstr>Chat Question</vt:lpstr>
      <vt:lpstr>Domain 1.8</vt:lpstr>
      <vt:lpstr>POLL</vt:lpstr>
      <vt:lpstr>Demo attack a server</vt:lpstr>
      <vt:lpstr>Chat Question</vt:lpstr>
      <vt:lpstr>Session resources </vt:lpstr>
      <vt:lpstr>Security+ objectives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Peter Thompson</cp:lastModifiedBy>
  <cp:revision>235</cp:revision>
  <cp:lastPrinted>2013-07-30T16:42:49Z</cp:lastPrinted>
  <dcterms:created xsi:type="dcterms:W3CDTF">2010-04-12T23:12:02Z</dcterms:created>
  <dcterms:modified xsi:type="dcterms:W3CDTF">2021-02-18T15:23:15Z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